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02" r:id="rId3"/>
    <p:sldId id="274" r:id="rId4"/>
    <p:sldId id="276" r:id="rId5"/>
    <p:sldId id="275" r:id="rId6"/>
    <p:sldId id="277" r:id="rId7"/>
    <p:sldId id="278" r:id="rId8"/>
    <p:sldId id="279" r:id="rId9"/>
    <p:sldId id="280" r:id="rId10"/>
    <p:sldId id="281" r:id="rId11"/>
    <p:sldId id="284" r:id="rId12"/>
    <p:sldId id="282" r:id="rId13"/>
    <p:sldId id="283" r:id="rId14"/>
    <p:sldId id="286" r:id="rId15"/>
    <p:sldId id="285" r:id="rId16"/>
    <p:sldId id="288" r:id="rId17"/>
    <p:sldId id="295" r:id="rId18"/>
    <p:sldId id="289" r:id="rId19"/>
    <p:sldId id="301" r:id="rId20"/>
    <p:sldId id="290" r:id="rId21"/>
    <p:sldId id="291" r:id="rId22"/>
    <p:sldId id="293" r:id="rId23"/>
    <p:sldId id="294" r:id="rId24"/>
    <p:sldId id="296" r:id="rId25"/>
    <p:sldId id="297" r:id="rId26"/>
    <p:sldId id="298" r:id="rId27"/>
    <p:sldId id="300" r:id="rId28"/>
    <p:sldId id="299"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99" d="100"/>
          <a:sy n="99" d="100"/>
        </p:scale>
        <p:origin x="90" y="2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40BA5-B906-4507-A229-2BBCC9372479}" type="datetimeFigureOut">
              <a:rPr lang="en-GB" smtClean="0"/>
              <a:t>28/11/2020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F08C7-A0E1-4BE5-A494-6905F5AE4126}" type="slidenum">
              <a:rPr lang="en-GB" smtClean="0"/>
              <a:t>‹#›</a:t>
            </a:fld>
            <a:endParaRPr lang="en-GB"/>
          </a:p>
        </p:txBody>
      </p:sp>
    </p:spTree>
    <p:extLst>
      <p:ext uri="{BB962C8B-B14F-4D97-AF65-F5344CB8AC3E}">
        <p14:creationId xmlns:p14="http://schemas.microsoft.com/office/powerpoint/2010/main" val="283654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B1F08C7-A0E1-4BE5-A494-6905F5AE4126}" type="slidenum">
              <a:rPr lang="en-GB" smtClean="0"/>
              <a:t>1</a:t>
            </a:fld>
            <a:endParaRPr lang="en-GB"/>
          </a:p>
        </p:txBody>
      </p:sp>
    </p:spTree>
    <p:extLst>
      <p:ext uri="{BB962C8B-B14F-4D97-AF65-F5344CB8AC3E}">
        <p14:creationId xmlns:p14="http://schemas.microsoft.com/office/powerpoint/2010/main" val="261881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Shape 24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40" name="Shape 2440"/>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Question is then how do we improve or analyse these labels by image comparison. </a:t>
            </a:r>
            <a:r>
              <a:rPr lang="en" sz="1200" b="0" i="0" u="none" strike="noStrike" cap="none">
                <a:solidFill>
                  <a:schemeClr val="dk1"/>
                </a:solidFill>
                <a:latin typeface="Calibri"/>
                <a:ea typeface="Calibri"/>
                <a:cs typeface="Calibri"/>
                <a:sym typeface="Calibri"/>
              </a:rPr>
              <a:t>In Figure we observe highly analogous relative and similarity scores of SoBiR’s 100 subjects. Although collected through two disparate forms of comparative visual annotation, scores vary, with a Spearman’s rank correlation coefficient of  =0:84. Furthermore, the dataset’s most gender ambiguous subjects obtain identical ranks and similar relative scores. </a:t>
            </a:r>
            <a:r>
              <a:rPr lang="en" sz="1200" b="1" i="0" u="none" strike="noStrike" cap="none">
                <a:solidFill>
                  <a:schemeClr val="dk1"/>
                </a:solidFill>
                <a:latin typeface="Calibri"/>
                <a:ea typeface="Calibri"/>
                <a:cs typeface="Calibri"/>
                <a:sym typeface="Calibri"/>
              </a:rPr>
              <a:t>This suggests our methodology is at least as informative as an ordered comparison approach </a:t>
            </a:r>
            <a:r>
              <a:rPr lang="en" sz="1200" b="0" i="0" u="none" strike="noStrike" cap="none">
                <a:solidFill>
                  <a:schemeClr val="dk1"/>
                </a:solidFill>
                <a:latin typeface="Calibri"/>
                <a:ea typeface="Calibri"/>
                <a:cs typeface="Calibri"/>
                <a:sym typeface="Calibri"/>
              </a:rPr>
              <a:t>[14].</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Figure 3b visualises the crowd’s gender perception from a subset of PETA. </a:t>
            </a:r>
            <a:r>
              <a:rPr lang="en" sz="1200" b="1" i="0" u="none" strike="noStrike" cap="none">
                <a:solidFill>
                  <a:schemeClr val="dk1"/>
                </a:solidFill>
                <a:latin typeface="Calibri"/>
                <a:ea typeface="Calibri"/>
                <a:cs typeface="Calibri"/>
                <a:sym typeface="Calibri"/>
              </a:rPr>
              <a:t>Lower quality and more obscure images produce a shallower, less divisive, slope</a:t>
            </a:r>
            <a:r>
              <a:rPr lang="en" sz="1200" b="0" i="0" u="none" strike="noStrike" cap="none">
                <a:solidFill>
                  <a:schemeClr val="dk1"/>
                </a:solidFill>
                <a:latin typeface="Calibri"/>
                <a:ea typeface="Calibri"/>
                <a:cs typeface="Calibri"/>
                <a:sym typeface="Calibri"/>
              </a:rPr>
              <a:t>. We find a proportionally similar female-male split to the binary ground truths, with the only four conflicting measures highlighted.</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his is nonsense. It doesn’t happen much, but it does. There should be don’t know cases. Gender is not so easy.</a:t>
            </a:r>
          </a:p>
        </p:txBody>
      </p:sp>
      <p:sp>
        <p:nvSpPr>
          <p:cNvPr id="2441" name="Shape 2441"/>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24</a:t>
            </a:fld>
            <a:endParaRPr kumimoji="0" lang="en"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2076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Shape 2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3" name="Shape 24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15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Shape 24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2" name="Shape 2462"/>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228600" marR="0" lvl="0" indent="-228600" algn="l" rtl="0">
              <a:spcBef>
                <a:spcPts val="0"/>
              </a:spcBef>
              <a:spcAft>
                <a:spcPts val="0"/>
              </a:spcAft>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Image taken from google on “ladyboy”. Definitely male from other images of same person (!!!! Not shown here!!!)</a:t>
            </a:r>
          </a:p>
          <a:p>
            <a:pPr marL="228600" marR="0" lvl="0" indent="-228600" algn="l" rtl="0">
              <a:spcBef>
                <a:spcPts val="0"/>
              </a:spcBef>
              <a:spcAft>
                <a:spcPts val="0"/>
              </a:spcAft>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Traditional dress implies femal</a:t>
            </a:r>
          </a:p>
          <a:p>
            <a:pPr marL="228600" marR="0" lvl="0" indent="-228600" algn="l" rtl="0">
              <a:spcBef>
                <a:spcPts val="0"/>
              </a:spcBef>
              <a:spcAft>
                <a:spcPts val="0"/>
              </a:spcAft>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Ladyboy of the year. How do they measure that??</a:t>
            </a:r>
          </a:p>
        </p:txBody>
      </p:sp>
      <p:sp>
        <p:nvSpPr>
          <p:cNvPr id="2463" name="Shape 246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27</a:t>
            </a:fld>
            <a:endParaRPr kumimoji="0" lang="en"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2247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J&amp;S fish</a:t>
            </a:r>
          </a:p>
        </p:txBody>
      </p:sp>
      <p:sp>
        <p:nvSpPr>
          <p:cNvPr id="4" name="Slide Number Placeholder 3"/>
          <p:cNvSpPr>
            <a:spLocks noGrp="1"/>
          </p:cNvSpPr>
          <p:nvPr>
            <p:ph type="sldNum" sz="quarter" idx="5"/>
          </p:nvPr>
        </p:nvSpPr>
        <p:spPr/>
        <p:txBody>
          <a:bodyPr/>
          <a:lstStyle/>
          <a:p>
            <a:fld id="{DB12D24D-E786-47B6-B854-07827FB55B3C}" type="slidenum">
              <a:rPr lang="en-GB" smtClean="0"/>
              <a:t>29</a:t>
            </a:fld>
            <a:endParaRPr lang="en-GB"/>
          </a:p>
        </p:txBody>
      </p:sp>
    </p:spTree>
    <p:extLst>
      <p:ext uri="{BB962C8B-B14F-4D97-AF65-F5344CB8AC3E}">
        <p14:creationId xmlns:p14="http://schemas.microsoft.com/office/powerpoint/2010/main" val="356971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531" name="Shape 5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32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Shape 1815"/>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This is zero shot ID. We want to go from description to identification.</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The main question here is what can we learn from human vision. We don’t impose categories and see how much the image matches them. We do ID by asking for fine grained semantic categories, and then see if we can learn them from the images.</a:t>
            </a: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Note that Re-ID is largely about image matching and needs images from same viewpoint. It’s not attribute based search as ours are fine grained.</a:t>
            </a:r>
          </a:p>
        </p:txBody>
      </p:sp>
      <p:sp>
        <p:nvSpPr>
          <p:cNvPr id="1816" name="Shape 1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48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0" name="Shape 6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228600" marR="0" lvl="0" indent="-228600" algn="l" rtl="0">
              <a:spcBef>
                <a:spcPts val="0"/>
              </a:spcBef>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Answer is clear. Short, long hair, handbag, shopping. Child besides?</a:t>
            </a:r>
          </a:p>
          <a:p>
            <a:pPr marL="228600" marR="0" lvl="0" indent="-228600" algn="l" rtl="0">
              <a:spcBef>
                <a:spcPts val="0"/>
              </a:spcBef>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Answer is unclear, Peta label is man but it is more likely to be a woman. Note the shoes and that dreadful coat.</a:t>
            </a:r>
          </a:p>
          <a:p>
            <a:pPr marL="228600" marR="0" lvl="0" indent="-228600" algn="l" rtl="0">
              <a:spcBef>
                <a:spcPts val="0"/>
              </a:spcBef>
              <a:buClr>
                <a:schemeClr val="dk1"/>
              </a:buClr>
              <a:buSzPct val="100000"/>
              <a:buFont typeface="Calibri"/>
              <a:buAutoNum type="arabicPlain"/>
            </a:pPr>
            <a:r>
              <a:rPr lang="en" sz="1200" b="0" i="0" u="none" strike="noStrike" cap="none">
                <a:solidFill>
                  <a:schemeClr val="dk1"/>
                </a:solidFill>
                <a:latin typeface="Calibri"/>
                <a:ea typeface="Calibri"/>
                <a:cs typeface="Calibri"/>
                <a:sym typeface="Calibri"/>
              </a:rPr>
              <a:t>This is nonsense. It doesn’t happened much, but it does. There should be don’t know cases. Gender is not so easy.</a:t>
            </a:r>
          </a:p>
        </p:txBody>
      </p:sp>
      <p:sp>
        <p:nvSpPr>
          <p:cNvPr id="621" name="Shape 62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18</a:t>
            </a:fld>
            <a:endParaRPr kumimoji="0" lang="en"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5794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487363" y="682625"/>
            <a:ext cx="6080125" cy="3421063"/>
          </a:xfrm>
        </p:spPr>
      </p:sp>
      <p:sp>
        <p:nvSpPr>
          <p:cNvPr id="3" name="ノート プレースホルダ 2"/>
          <p:cNvSpPr>
            <a:spLocks noGrp="1"/>
          </p:cNvSpPr>
          <p:nvPr>
            <p:ph type="body" idx="1"/>
          </p:nvPr>
        </p:nvSpPr>
        <p:spPr/>
        <p:txBody>
          <a:bodyPr>
            <a:normAutofit/>
          </a:bodyPr>
          <a:lstStyle/>
          <a:p>
            <a:r>
              <a:rPr kumimoji="1" lang="en-US" altLang="ja-JP" dirty="0"/>
              <a:t>Let’s</a:t>
            </a:r>
            <a:r>
              <a:rPr kumimoji="1" lang="en-US" altLang="ja-JP" baseline="0" dirty="0"/>
              <a:t> start with quiz.</a:t>
            </a:r>
          </a:p>
          <a:p>
            <a:r>
              <a:rPr kumimoji="1" lang="en-US" altLang="ja-JP" baseline="0" dirty="0"/>
              <a:t>Please guess his or her age by gait.</a:t>
            </a:r>
          </a:p>
          <a:p>
            <a:r>
              <a:rPr kumimoji="1" lang="en-US" altLang="ja-JP" baseline="0" dirty="0"/>
              <a:t>For the first subject, please raise your hand for your choice.</a:t>
            </a:r>
          </a:p>
          <a:p>
            <a:pPr marL="228600" indent="-228600">
              <a:buAutoNum type="alphaUcPeriod"/>
            </a:pPr>
            <a:r>
              <a:rPr kumimoji="1" lang="en-US" altLang="ja-JP" baseline="0" dirty="0"/>
              <a:t>4 years old?</a:t>
            </a:r>
          </a:p>
          <a:p>
            <a:pPr marL="228600" indent="-228600">
              <a:buNone/>
            </a:pPr>
            <a:r>
              <a:rPr kumimoji="1" lang="en-US" altLang="ja-JP" baseline="0" dirty="0"/>
              <a:t>OK, so the answer is A. 4 years old.</a:t>
            </a:r>
          </a:p>
          <a:p>
            <a:pPr marL="228600" indent="-228600">
              <a:buNone/>
            </a:pPr>
            <a:r>
              <a:rPr kumimoji="1" lang="en-US" altLang="ja-JP" baseline="0" dirty="0"/>
              <a:t>This was probably a easy question.</a:t>
            </a:r>
          </a:p>
          <a:p>
            <a:pPr marL="228600" indent="-228600">
              <a:buNone/>
            </a:pPr>
            <a:r>
              <a:rPr kumimoji="1" lang="en-US" altLang="ja-JP" baseline="0" dirty="0"/>
              <a:t>So, the second subject, please choose in the same way.</a:t>
            </a:r>
          </a:p>
          <a:p>
            <a:pPr marL="228600" indent="-228600">
              <a:buAutoNum type="alphaUcPeriod"/>
            </a:pPr>
            <a:r>
              <a:rPr kumimoji="1" lang="en-US" altLang="ja-JP" baseline="0" dirty="0"/>
              <a:t>62 years old?</a:t>
            </a:r>
          </a:p>
          <a:p>
            <a:pPr marL="228600" indent="-228600">
              <a:buNone/>
            </a:pPr>
            <a:r>
              <a:rPr kumimoji="1" lang="en-US" altLang="ja-JP" baseline="0" dirty="0"/>
              <a:t>The answer is C. 82 years old.</a:t>
            </a:r>
          </a:p>
          <a:p>
            <a:pPr marL="228600" indent="-228600">
              <a:buNone/>
            </a:pPr>
            <a:r>
              <a:rPr kumimoji="1" lang="en-US" altLang="ja-JP" baseline="0" dirty="0"/>
              <a:t>The last one maybe a little bit difficult, but please try to guess.</a:t>
            </a:r>
          </a:p>
          <a:p>
            <a:pPr marL="228600" indent="-228600">
              <a:buAutoNum type="alphaUcPeriod"/>
            </a:pPr>
            <a:r>
              <a:rPr kumimoji="1" lang="en-US" altLang="ja-JP" baseline="0" dirty="0"/>
              <a:t>24 years old.</a:t>
            </a:r>
          </a:p>
          <a:p>
            <a:pPr marL="228600" indent="-228600">
              <a:buNone/>
            </a:pPr>
            <a:r>
              <a:rPr kumimoji="1" lang="en-US" altLang="ja-JP" baseline="0" dirty="0"/>
              <a:t>The answer is B. 34 years old.</a:t>
            </a:r>
          </a:p>
          <a:p>
            <a:pPr marL="228600" indent="-228600">
              <a:buNone/>
            </a:pPr>
            <a:r>
              <a:rPr kumimoji="1" lang="en-US" altLang="ja-JP" baseline="0" dirty="0"/>
              <a:t>Anyway, we can feel possibility of gait-based age estimation from these examples.</a:t>
            </a:r>
          </a:p>
          <a:p>
            <a:pPr marL="228600" indent="-228600">
              <a:buNone/>
            </a:pPr>
            <a:endParaRPr kumimoji="1" lang="en-US" altLang="ja-JP" baseline="0" dirty="0"/>
          </a:p>
        </p:txBody>
      </p:sp>
      <p:sp>
        <p:nvSpPr>
          <p:cNvPr id="4" name="スライド番号プレースホルダ 3"/>
          <p:cNvSpPr>
            <a:spLocks noGrp="1"/>
          </p:cNvSpPr>
          <p:nvPr>
            <p:ph type="sldNum" sz="quarter" idx="10"/>
          </p:nvPr>
        </p:nvSpPr>
        <p:spPr/>
        <p:txBody>
          <a:bodyPr/>
          <a:lstStyle/>
          <a:p>
            <a:fld id="{B0AA8BC7-0E4F-46F2-9C1D-CCE45E836908}" type="slidenum">
              <a:rPr lang="en-US" altLang="ja-JP" smtClean="0">
                <a:solidFill>
                  <a:prstClr val="black"/>
                </a:solidFill>
              </a:rPr>
              <a:pPr/>
              <a:t>19</a:t>
            </a:fld>
            <a:endParaRPr lang="en-US" altLang="ja-JP">
              <a:solidFill>
                <a:prstClr val="black"/>
              </a:solidFill>
            </a:endParaRPr>
          </a:p>
        </p:txBody>
      </p:sp>
    </p:spTree>
    <p:extLst>
      <p:ext uri="{BB962C8B-B14F-4D97-AF65-F5344CB8AC3E}">
        <p14:creationId xmlns:p14="http://schemas.microsoft.com/office/powerpoint/2010/main" val="306926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Shape 195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5 point likert scale wel established. But it’s for categorical traits</a:t>
            </a:r>
          </a:p>
        </p:txBody>
      </p:sp>
      <p:sp>
        <p:nvSpPr>
          <p:cNvPr id="1959" name="Shape 19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5924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Shape 204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047" name="Shape 20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6962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Shape 2213"/>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14" name="Shape 22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018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Shape 2245"/>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46" name="Shape 22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07773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A5316A3-9A52-4073-88E9-1F0525049C7A}" type="datetimeFigureOut">
              <a:rPr lang="en-GB" smtClean="0"/>
              <a:t>28/11/2020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5E731-13F3-47C7-934F-B711E540E61A}" type="slidenum">
              <a:rPr lang="en-GB" smtClean="0"/>
              <a:t>‹#›</a:t>
            </a:fld>
            <a:endParaRPr lang="en-GB"/>
          </a:p>
        </p:txBody>
      </p:sp>
      <p:pic>
        <p:nvPicPr>
          <p:cNvPr id="7" name="Picture 6"/>
          <p:cNvPicPr>
            <a:picLocks noChangeAspect="1"/>
          </p:cNvPicPr>
          <p:nvPr userDrawn="1"/>
        </p:nvPicPr>
        <p:blipFill>
          <a:blip r:embed="rId2"/>
          <a:stretch>
            <a:fillRect/>
          </a:stretch>
        </p:blipFill>
        <p:spPr>
          <a:xfrm>
            <a:off x="8377919" y="5838040"/>
            <a:ext cx="1713137" cy="938315"/>
          </a:xfrm>
          <a:prstGeom prst="rect">
            <a:avLst/>
          </a:prstGeom>
        </p:spPr>
      </p:pic>
      <p:pic>
        <p:nvPicPr>
          <p:cNvPr id="8" name="Picture 14" descr="I:\electronics_computer_science_black_logo.jpg"/>
          <p:cNvPicPr>
            <a:picLocks noChangeAspect="1" noChangeArrowheads="1"/>
          </p:cNvPicPr>
          <p:nvPr userDrawn="1"/>
        </p:nvPicPr>
        <p:blipFill>
          <a:blip r:embed="rId3"/>
          <a:srcRect/>
          <a:stretch>
            <a:fillRect/>
          </a:stretch>
        </p:blipFill>
        <p:spPr bwMode="auto">
          <a:xfrm>
            <a:off x="10267952" y="5997575"/>
            <a:ext cx="1809750" cy="717550"/>
          </a:xfrm>
          <a:prstGeom prst="rect">
            <a:avLst/>
          </a:prstGeom>
          <a:noFill/>
          <a:ln w="9525">
            <a:noFill/>
            <a:miter lim="800000"/>
            <a:headEnd/>
            <a:tailEnd/>
          </a:ln>
        </p:spPr>
      </p:pic>
    </p:spTree>
    <p:extLst>
      <p:ext uri="{BB962C8B-B14F-4D97-AF65-F5344CB8AC3E}">
        <p14:creationId xmlns:p14="http://schemas.microsoft.com/office/powerpoint/2010/main" val="389546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A5316A3-9A52-4073-88E9-1F0525049C7A}" type="datetimeFigureOut">
              <a:rPr lang="en-GB" smtClean="0"/>
              <a:t>28/11/2020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368622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449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A5316A3-9A52-4073-88E9-1F0525049C7A}" type="datetimeFigureOut">
              <a:rPr lang="en-GB" smtClean="0"/>
              <a:t>28/11/2020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115036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5316A3-9A52-4073-88E9-1F0525049C7A}" type="datetimeFigureOut">
              <a:rPr lang="en-GB" smtClean="0"/>
              <a:t>28/11/2020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4163267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A5316A3-9A52-4073-88E9-1F0525049C7A}" type="datetimeFigureOut">
              <a:rPr lang="en-GB" smtClean="0"/>
              <a:t>28/11/2020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55579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A5316A3-9A52-4073-88E9-1F0525049C7A}" type="datetimeFigureOut">
              <a:rPr lang="en-GB" smtClean="0"/>
              <a:t>28/11/2020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314064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A5316A3-9A52-4073-88E9-1F0525049C7A}" type="datetimeFigureOut">
              <a:rPr lang="en-GB" smtClean="0"/>
              <a:t>28/11/2020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132886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316A3-9A52-4073-88E9-1F0525049C7A}" type="datetimeFigureOut">
              <a:rPr lang="en-GB" smtClean="0"/>
              <a:t>28/11/2020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223485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5316A3-9A52-4073-88E9-1F0525049C7A}" type="datetimeFigureOut">
              <a:rPr lang="en-GB" smtClean="0"/>
              <a:t>28/11/2020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525387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5316A3-9A52-4073-88E9-1F0525049C7A}" type="datetimeFigureOut">
              <a:rPr lang="en-GB" smtClean="0"/>
              <a:t>28/11/2020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5E731-13F3-47C7-934F-B711E540E61A}" type="slidenum">
              <a:rPr lang="en-GB" smtClean="0"/>
              <a:t>‹#›</a:t>
            </a:fld>
            <a:endParaRPr lang="en-GB"/>
          </a:p>
        </p:txBody>
      </p:sp>
    </p:spTree>
    <p:extLst>
      <p:ext uri="{BB962C8B-B14F-4D97-AF65-F5344CB8AC3E}">
        <p14:creationId xmlns:p14="http://schemas.microsoft.com/office/powerpoint/2010/main" val="385049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316A3-9A52-4073-88E9-1F0525049C7A}" type="datetimeFigureOut">
              <a:rPr lang="en-GB" smtClean="0"/>
              <a:t>28/11/2020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5E731-13F3-47C7-934F-B711E540E61A}" type="slidenum">
              <a:rPr lang="en-GB" smtClean="0"/>
              <a:t>‹#›</a:t>
            </a:fld>
            <a:endParaRPr lang="en-GB"/>
          </a:p>
        </p:txBody>
      </p:sp>
    </p:spTree>
    <p:extLst>
      <p:ext uri="{BB962C8B-B14F-4D97-AF65-F5344CB8AC3E}">
        <p14:creationId xmlns:p14="http://schemas.microsoft.com/office/powerpoint/2010/main" val="13225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file:///C:\Users\User\Desktop\animations\1000116_Male_4yrs.mpg" TargetMode="External"/><Relationship Id="rId7" Type="http://schemas.openxmlformats.org/officeDocument/2006/relationships/video" Target="file:///C:\Users\User\Desktop\animations\3000470_Male_82yrs.mpg" TargetMode="External"/><Relationship Id="rId12" Type="http://schemas.openxmlformats.org/officeDocument/2006/relationships/image" Target="../media/image35.png"/><Relationship Id="rId2" Type="http://schemas.microsoft.com/office/2007/relationships/media" Target="file:///C:\Users\User\Desktop\animations\1000116_Male_4yrs.mpg" TargetMode="External"/><Relationship Id="rId1" Type="http://schemas.openxmlformats.org/officeDocument/2006/relationships/tags" Target="../tags/tag1.xml"/><Relationship Id="rId6" Type="http://schemas.microsoft.com/office/2007/relationships/media" Target="file:///C:\Users\User\Desktop\animations\3000470_Male_82yrs.mpg" TargetMode="External"/><Relationship Id="rId11" Type="http://schemas.openxmlformats.org/officeDocument/2006/relationships/image" Target="../media/image34.png"/><Relationship Id="rId5" Type="http://schemas.openxmlformats.org/officeDocument/2006/relationships/video" Target="file:///C:\Users\User\Desktop\animations\2000029_Female_34yrs.mpg" TargetMode="External"/><Relationship Id="rId10" Type="http://schemas.openxmlformats.org/officeDocument/2006/relationships/image" Target="../media/image33.png"/><Relationship Id="rId4" Type="http://schemas.microsoft.com/office/2007/relationships/media" Target="file:///C:\Users\User\Desktop\animations\2000029_Female_34yrs.mpg" TargetMode="External"/><Relationship Id="rId9"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jpg"/><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GB" dirty="0"/>
              <a:t>Lecture 10 Applications/Deep Learning</a:t>
            </a:r>
            <a:br>
              <a:rPr lang="en-GB" dirty="0"/>
            </a:br>
            <a:endParaRPr lang="en-GB" dirty="0"/>
          </a:p>
        </p:txBody>
      </p:sp>
      <p:sp>
        <p:nvSpPr>
          <p:cNvPr id="3" name="Subtitle 2"/>
          <p:cNvSpPr>
            <a:spLocks noGrp="1"/>
          </p:cNvSpPr>
          <p:nvPr>
            <p:ph type="subTitle" idx="1"/>
          </p:nvPr>
        </p:nvSpPr>
        <p:spPr/>
        <p:txBody>
          <a:bodyPr>
            <a:normAutofit/>
          </a:bodyPr>
          <a:lstStyle/>
          <a:p>
            <a:r>
              <a:rPr lang="en-US" dirty="0"/>
              <a:t>COMP3204 &amp; COMP6223 </a:t>
            </a:r>
            <a:r>
              <a:rPr lang="en-GB" dirty="0"/>
              <a:t>Computer Vision</a:t>
            </a:r>
          </a:p>
          <a:p>
            <a:endParaRPr lang="en-GB" dirty="0"/>
          </a:p>
          <a:p>
            <a:r>
              <a:rPr lang="en-GB" sz="3600" b="1" dirty="0">
                <a:solidFill>
                  <a:srgbClr val="0070C0"/>
                </a:solidFill>
              </a:rPr>
              <a:t>Where is feature extraction used these days?</a:t>
            </a:r>
          </a:p>
        </p:txBody>
      </p:sp>
      <p:graphicFrame>
        <p:nvGraphicFramePr>
          <p:cNvPr id="4" name="Table 3"/>
          <p:cNvGraphicFramePr>
            <a:graphicFrameLocks noGrp="1"/>
          </p:cNvGraphicFramePr>
          <p:nvPr>
            <p:extLst>
              <p:ext uri="{D42A27DB-BD31-4B8C-83A1-F6EECF244321}">
                <p14:modId xmlns:p14="http://schemas.microsoft.com/office/powerpoint/2010/main" val="2840352479"/>
              </p:ext>
            </p:extLst>
          </p:nvPr>
        </p:nvGraphicFramePr>
        <p:xfrm>
          <a:off x="114298" y="5613401"/>
          <a:ext cx="1870912" cy="1170590"/>
        </p:xfrm>
        <a:graphic>
          <a:graphicData uri="http://schemas.openxmlformats.org/drawingml/2006/table">
            <a:tbl>
              <a:tblPr firstRow="1" bandRow="1">
                <a:tableStyleId>{5C22544A-7EE6-4342-B048-85BDC9FD1C3A}</a:tableStyleId>
              </a:tblPr>
              <a:tblGrid>
                <a:gridCol w="860260">
                  <a:extLst>
                    <a:ext uri="{9D8B030D-6E8A-4147-A177-3AD203B41FA5}">
                      <a16:colId xmlns:a16="http://schemas.microsoft.com/office/drawing/2014/main" val="20000"/>
                    </a:ext>
                  </a:extLst>
                </a:gridCol>
                <a:gridCol w="1010652">
                  <a:extLst>
                    <a:ext uri="{9D8B030D-6E8A-4147-A177-3AD203B41FA5}">
                      <a16:colId xmlns:a16="http://schemas.microsoft.com/office/drawing/2014/main" val="20001"/>
                    </a:ext>
                  </a:extLst>
                </a:gridCol>
              </a:tblGrid>
              <a:tr h="1170590">
                <a:tc>
                  <a:txBody>
                    <a:bodyPr/>
                    <a:lstStyle/>
                    <a:p>
                      <a:endParaRPr lang="en-GB" dirty="0"/>
                    </a:p>
                  </a:txBody>
                  <a:tcPr/>
                </a:tc>
                <a:tc>
                  <a:txBody>
                    <a:bodyPr/>
                    <a:lstStyle/>
                    <a:p>
                      <a:r>
                        <a:rPr lang="en-GB" dirty="0"/>
                        <a:t>Book </a:t>
                      </a:r>
                    </a:p>
                    <a:p>
                      <a:r>
                        <a:rPr lang="en-GB" dirty="0"/>
                        <a:t>pp</a:t>
                      </a:r>
                      <a:r>
                        <a:rPr lang="en-GB" baseline="0" dirty="0"/>
                        <a:t> </a:t>
                      </a:r>
                    </a:p>
                    <a:p>
                      <a:r>
                        <a:rPr lang="en-GB" sz="1400" baseline="0" dirty="0"/>
                        <a:t>250-258; 271-279</a:t>
                      </a:r>
                      <a:endParaRPr lang="en-GB" sz="1400" dirty="0"/>
                    </a:p>
                  </a:txBody>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a:stretch>
            <a:fillRect/>
          </a:stretch>
        </p:blipFill>
        <p:spPr>
          <a:xfrm>
            <a:off x="173643" y="5760733"/>
            <a:ext cx="731232" cy="902961"/>
          </a:xfrm>
          <a:prstGeom prst="rect">
            <a:avLst/>
          </a:prstGeom>
        </p:spPr>
      </p:pic>
    </p:spTree>
    <p:extLst>
      <p:ext uri="{BB962C8B-B14F-4D97-AF65-F5344CB8AC3E}">
        <p14:creationId xmlns:p14="http://schemas.microsoft.com/office/powerpoint/2010/main" val="217487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VGG architecture</a:t>
            </a:r>
          </a:p>
        </p:txBody>
      </p:sp>
      <p:sp>
        <p:nvSpPr>
          <p:cNvPr id="3" name="Content Placeholder 2"/>
          <p:cNvSpPr>
            <a:spLocks noGrp="1"/>
          </p:cNvSpPr>
          <p:nvPr>
            <p:ph idx="1"/>
          </p:nvPr>
        </p:nvSpPr>
        <p:spPr/>
        <p:txBody>
          <a:bodyPr/>
          <a:lstStyle/>
          <a:p>
            <a:endParaRPr lang="en-GB"/>
          </a:p>
        </p:txBody>
      </p:sp>
      <p:pic>
        <p:nvPicPr>
          <p:cNvPr id="8194" name="Picture 2" descr="Fig1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840" y="2082697"/>
            <a:ext cx="9090028" cy="448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262056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Resnet</a:t>
            </a:r>
            <a:r>
              <a:rPr lang="en-GB" dirty="0"/>
              <a:t> architecture</a:t>
            </a:r>
          </a:p>
        </p:txBody>
      </p:sp>
      <p:sp>
        <p:nvSpPr>
          <p:cNvPr id="3" name="Content Placeholder 2"/>
          <p:cNvSpPr>
            <a:spLocks noGrp="1"/>
          </p:cNvSpPr>
          <p:nvPr>
            <p:ph idx="1"/>
          </p:nvPr>
        </p:nvSpPr>
        <p:spPr/>
        <p:txBody>
          <a:bodyPr/>
          <a:lstStyle/>
          <a:p>
            <a:endParaRPr lang="en-GB"/>
          </a:p>
        </p:txBody>
      </p:sp>
      <p:pic>
        <p:nvPicPr>
          <p:cNvPr id="9218" name="Picture 2" descr="Fig1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2501301"/>
            <a:ext cx="10314305" cy="351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195592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834023" y="0"/>
            <a:ext cx="8146143" cy="6858000"/>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68" y="5854197"/>
            <a:ext cx="675030" cy="918041"/>
          </a:xfrm>
          <a:prstGeom prst="rect">
            <a:avLst/>
          </a:prstGeom>
        </p:spPr>
      </p:pic>
    </p:spTree>
    <p:extLst>
      <p:ext uri="{BB962C8B-B14F-4D97-AF65-F5344CB8AC3E}">
        <p14:creationId xmlns:p14="http://schemas.microsoft.com/office/powerpoint/2010/main" val="416425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871662" y="-9525"/>
            <a:ext cx="8448675" cy="6877050"/>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195276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218431" y="1200456"/>
            <a:ext cx="9779806" cy="5510059"/>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141258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510970" y="1355776"/>
            <a:ext cx="11105872" cy="4484586"/>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176601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sldNum" idx="4294967295"/>
          </p:nvPr>
        </p:nvSpPr>
        <p:spPr>
          <a:xfrm>
            <a:off x="136867" y="6264257"/>
            <a:ext cx="1904800" cy="457200"/>
          </a:xfrm>
          <a:prstGeom prst="rect">
            <a:avLst/>
          </a:prstGeom>
          <a:noFill/>
          <a:ln>
            <a:noFill/>
          </a:ln>
        </p:spPr>
        <p:txBody>
          <a:bodyPr lIns="91433" tIns="45700" rIns="91433" bIns="45700" anchor="ctr" anchorCtr="0">
            <a:noAutofit/>
          </a:bodyPr>
          <a:lstStyle/>
          <a:p>
            <a:pPr algn="r" defTabSz="1219170" eaLnBrk="1" fontAlgn="auto" hangingPunct="1">
              <a:spcBef>
                <a:spcPts val="0"/>
              </a:spcBef>
              <a:spcAft>
                <a:spcPts val="0"/>
              </a:spcAft>
              <a:buSzPct val="25000"/>
            </a:pPr>
            <a:fld id="{00000000-1234-1234-1234-123412341234}" type="slidenum">
              <a:rPr kumimoji="0" lang="en" sz="1200" kern="0">
                <a:solidFill>
                  <a:srgbClr val="888888"/>
                </a:solidFill>
                <a:latin typeface="Calibri"/>
                <a:ea typeface="Calibri"/>
                <a:cs typeface="Calibri"/>
                <a:sym typeface="Calibri"/>
              </a:rPr>
              <a:pPr algn="r" defTabSz="1219170" eaLnBrk="1" fontAlgn="auto" hangingPunct="1">
                <a:spcBef>
                  <a:spcPts val="0"/>
                </a:spcBef>
                <a:spcAft>
                  <a:spcPts val="0"/>
                </a:spcAft>
                <a:buSzPct val="25000"/>
              </a:pPr>
              <a:t>16</a:t>
            </a:fld>
            <a:r>
              <a:rPr kumimoji="0" lang="en" sz="1200" kern="0">
                <a:solidFill>
                  <a:srgbClr val="888888"/>
                </a:solidFill>
                <a:latin typeface="Calibri"/>
                <a:ea typeface="Calibri"/>
                <a:cs typeface="Calibri"/>
                <a:sym typeface="Calibri"/>
              </a:rPr>
              <a:t>/200</a:t>
            </a:r>
          </a:p>
        </p:txBody>
      </p:sp>
      <p:pic>
        <p:nvPicPr>
          <p:cNvPr id="534" name="Shape 534"/>
          <p:cNvPicPr preferRelativeResize="0"/>
          <p:nvPr/>
        </p:nvPicPr>
        <p:blipFill rotWithShape="1">
          <a:blip r:embed="rId3">
            <a:alphaModFix/>
          </a:blip>
          <a:srcRect/>
          <a:stretch/>
        </p:blipFill>
        <p:spPr>
          <a:xfrm>
            <a:off x="6136401" y="1388392"/>
            <a:ext cx="4225519" cy="4709195"/>
          </a:xfrm>
          <a:prstGeom prst="rect">
            <a:avLst/>
          </a:prstGeom>
          <a:noFill/>
          <a:ln>
            <a:noFill/>
          </a:ln>
        </p:spPr>
      </p:pic>
      <p:pic>
        <p:nvPicPr>
          <p:cNvPr id="535" name="Shape 535"/>
          <p:cNvPicPr preferRelativeResize="0"/>
          <p:nvPr/>
        </p:nvPicPr>
        <p:blipFill rotWithShape="1">
          <a:blip r:embed="rId4">
            <a:alphaModFix/>
          </a:blip>
          <a:srcRect/>
          <a:stretch/>
        </p:blipFill>
        <p:spPr>
          <a:xfrm>
            <a:off x="1725915" y="1388392"/>
            <a:ext cx="3763163" cy="2656973"/>
          </a:xfrm>
          <a:prstGeom prst="rect">
            <a:avLst/>
          </a:prstGeom>
          <a:noFill/>
          <a:ln>
            <a:noFill/>
          </a:ln>
        </p:spPr>
      </p:pic>
      <p:pic>
        <p:nvPicPr>
          <p:cNvPr id="536" name="Shape 536"/>
          <p:cNvPicPr preferRelativeResize="0"/>
          <p:nvPr/>
        </p:nvPicPr>
        <p:blipFill rotWithShape="1">
          <a:blip r:embed="rId5">
            <a:alphaModFix/>
          </a:blip>
          <a:srcRect/>
          <a:stretch/>
        </p:blipFill>
        <p:spPr>
          <a:xfrm>
            <a:off x="2493023" y="3189525"/>
            <a:ext cx="3461735" cy="2765351"/>
          </a:xfrm>
          <a:prstGeom prst="rect">
            <a:avLst/>
          </a:prstGeom>
          <a:noFill/>
          <a:ln>
            <a:noFill/>
          </a:ln>
        </p:spPr>
      </p:pic>
      <p:sp>
        <p:nvSpPr>
          <p:cNvPr id="537" name="Shape 537"/>
          <p:cNvSpPr txBox="1"/>
          <p:nvPr/>
        </p:nvSpPr>
        <p:spPr>
          <a:xfrm>
            <a:off x="5702698" y="6097587"/>
            <a:ext cx="3178628" cy="523219"/>
          </a:xfrm>
          <a:prstGeom prst="rect">
            <a:avLst/>
          </a:prstGeom>
          <a:solidFill>
            <a:schemeClr val="tx2">
              <a:lumMod val="60000"/>
              <a:lumOff val="40000"/>
            </a:schemeClr>
          </a:solidFill>
          <a:ln w="9525" cap="flat" cmpd="sng">
            <a:solidFill>
              <a:schemeClr val="lt2"/>
            </a:solidFill>
            <a:prstDash val="solid"/>
            <a:miter/>
            <a:headEnd type="none" w="med" len="med"/>
            <a:tailEnd type="none" w="med" len="med"/>
          </a:ln>
        </p:spPr>
        <p:txBody>
          <a:bodyPr lIns="91433" tIns="45700" rIns="91433" bIns="45700" anchor="t" anchorCtr="0">
            <a:noAutofit/>
          </a:bodyPr>
          <a:lstStyle/>
          <a:p>
            <a:pPr algn="l" defTabSz="1219170" eaLnBrk="1" fontAlgn="auto" hangingPunct="1">
              <a:spcBef>
                <a:spcPts val="0"/>
              </a:spcBef>
              <a:spcAft>
                <a:spcPts val="0"/>
              </a:spcAft>
              <a:buSzPct val="25000"/>
            </a:pPr>
            <a:r>
              <a:rPr kumimoji="0" lang="en" sz="1467" kern="0" dirty="0">
                <a:solidFill>
                  <a:srgbClr val="FFFFFF"/>
                </a:solidFill>
                <a:latin typeface="Calibri"/>
                <a:ea typeface="Calibri"/>
                <a:cs typeface="Calibri"/>
                <a:sym typeface="Calibri"/>
              </a:rPr>
              <a:t>Bouchrika, Nixon, Carter, </a:t>
            </a:r>
            <a:r>
              <a:rPr kumimoji="0" lang="en" sz="1467" i="1" kern="0" dirty="0">
                <a:solidFill>
                  <a:srgbClr val="FFFFFF"/>
                </a:solidFill>
                <a:latin typeface="Calibri"/>
                <a:ea typeface="Calibri"/>
                <a:cs typeface="Calibri"/>
                <a:sym typeface="Calibri"/>
              </a:rPr>
              <a:t>J. Forensic Science </a:t>
            </a:r>
            <a:r>
              <a:rPr kumimoji="0" lang="en" sz="1467" kern="0" dirty="0">
                <a:solidFill>
                  <a:srgbClr val="FFFFFF"/>
                </a:solidFill>
                <a:latin typeface="Calibri"/>
                <a:ea typeface="Calibri"/>
                <a:cs typeface="Calibri"/>
                <a:sym typeface="Calibri"/>
              </a:rPr>
              <a:t>2011, and </a:t>
            </a:r>
            <a:r>
              <a:rPr kumimoji="0" lang="en" sz="1467" i="1" kern="0" dirty="0">
                <a:solidFill>
                  <a:srgbClr val="FFFFFF"/>
                </a:solidFill>
                <a:latin typeface="Calibri"/>
                <a:ea typeface="Calibri"/>
                <a:cs typeface="Calibri"/>
                <a:sym typeface="Calibri"/>
              </a:rPr>
              <a:t>Eusipco </a:t>
            </a:r>
            <a:r>
              <a:rPr kumimoji="0" lang="en" sz="1467" kern="0" dirty="0">
                <a:solidFill>
                  <a:srgbClr val="FFFFFF"/>
                </a:solidFill>
                <a:latin typeface="Calibri"/>
                <a:ea typeface="Calibri"/>
                <a:cs typeface="Calibri"/>
                <a:sym typeface="Calibri"/>
              </a:rPr>
              <a:t>2010</a:t>
            </a:r>
          </a:p>
        </p:txBody>
      </p:sp>
      <p:sp>
        <p:nvSpPr>
          <p:cNvPr id="538" name="Shape 538"/>
          <p:cNvSpPr txBox="1"/>
          <p:nvPr/>
        </p:nvSpPr>
        <p:spPr>
          <a:xfrm>
            <a:off x="390525" y="442368"/>
            <a:ext cx="11410948" cy="1143000"/>
          </a:xfrm>
          <a:prstGeom prst="rect">
            <a:avLst/>
          </a:prstGeom>
          <a:noFill/>
          <a:ln>
            <a:noFill/>
          </a:ln>
        </p:spPr>
        <p:txBody>
          <a:bodyPr lIns="91433" tIns="45700" rIns="91433" bIns="45700" anchor="ctr" anchorCtr="0">
            <a:noAutofit/>
          </a:bodyPr>
          <a:lstStyle/>
          <a:p>
            <a:pPr algn="l" defTabSz="1219170" eaLnBrk="1" fontAlgn="auto" hangingPunct="1">
              <a:lnSpc>
                <a:spcPct val="90000"/>
              </a:lnSpc>
              <a:spcBef>
                <a:spcPts val="0"/>
              </a:spcBef>
              <a:spcAft>
                <a:spcPts val="0"/>
              </a:spcAft>
              <a:buClr>
                <a:srgbClr val="000000"/>
              </a:buClr>
            </a:pPr>
            <a:endParaRPr kumimoji="0" sz="1467" kern="0" dirty="0">
              <a:solidFill>
                <a:srgbClr val="000000"/>
              </a:solidFill>
              <a:latin typeface="Arial"/>
              <a:cs typeface="Arial"/>
              <a:sym typeface="Arial"/>
            </a:endParaRPr>
          </a:p>
        </p:txBody>
      </p:sp>
      <p:sp>
        <p:nvSpPr>
          <p:cNvPr id="539" name="Shape 539"/>
          <p:cNvSpPr txBox="1"/>
          <p:nvPr/>
        </p:nvSpPr>
        <p:spPr>
          <a:xfrm>
            <a:off x="1065533" y="137433"/>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Motivation: Murder case in Australia 2014</a:t>
            </a:r>
          </a:p>
        </p:txBody>
      </p:sp>
      <p:cxnSp>
        <p:nvCxnSpPr>
          <p:cNvPr id="540" name="Shape 540"/>
          <p:cNvCxnSpPr/>
          <p:nvPr/>
        </p:nvCxnSpPr>
        <p:spPr>
          <a:xfrm>
            <a:off x="390524" y="1040308"/>
            <a:ext cx="11410800"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159951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Shape 1818"/>
          <p:cNvSpPr/>
          <p:nvPr/>
        </p:nvSpPr>
        <p:spPr>
          <a:xfrm>
            <a:off x="7465667" y="2142934"/>
            <a:ext cx="1822988" cy="1842324"/>
          </a:xfrm>
          <a:custGeom>
            <a:avLst/>
            <a:gdLst/>
            <a:ahLst/>
            <a:cxnLst/>
            <a:rect l="0" t="0" r="0" b="0"/>
            <a:pathLst>
              <a:path w="120000" h="120000" extrusionOk="0">
                <a:moveTo>
                  <a:pt x="120000" y="0"/>
                </a:moveTo>
                <a:cubicBezTo>
                  <a:pt x="102721" y="10864"/>
                  <a:pt x="36334" y="45186"/>
                  <a:pt x="16335" y="65188"/>
                </a:cubicBezTo>
                <a:cubicBezTo>
                  <a:pt x="-3662" y="85187"/>
                  <a:pt x="2722" y="110863"/>
                  <a:pt x="0" y="119999"/>
                </a:cubicBezTo>
              </a:path>
            </a:pathLst>
          </a:custGeom>
          <a:noFill/>
          <a:ln w="28575" cap="flat" cmpd="sng">
            <a:solidFill>
              <a:srgbClr val="2838FF"/>
            </a:solidFill>
            <a:prstDash val="solid"/>
            <a:round/>
            <a:headEnd type="none" w="med" len="med"/>
            <a:tailEnd type="none" w="med" len="med"/>
          </a:ln>
        </p:spPr>
        <p:txBody>
          <a:bodyPr lIns="121900" tIns="121900" rIns="121900" bIns="121900" anchor="ctr" anchorCtr="0">
            <a:noAutofit/>
          </a:bodyPr>
          <a:lstStyle/>
          <a:p>
            <a:pPr algn="l" defTabSz="1219170" eaLnBrk="1" fontAlgn="auto" hangingPunct="1">
              <a:spcBef>
                <a:spcPts val="0"/>
              </a:spcBef>
              <a:spcAft>
                <a:spcPts val="0"/>
              </a:spcAft>
              <a:buClr>
                <a:srgbClr val="000000"/>
              </a:buClr>
            </a:pPr>
            <a:endParaRPr kumimoji="0" sz="1867" kern="0" dirty="0">
              <a:solidFill>
                <a:srgbClr val="000000"/>
              </a:solidFill>
              <a:latin typeface="Arial"/>
              <a:ea typeface="Arial"/>
              <a:cs typeface="Arial"/>
              <a:sym typeface="Arial"/>
            </a:endParaRPr>
          </a:p>
        </p:txBody>
      </p:sp>
      <p:sp>
        <p:nvSpPr>
          <p:cNvPr id="1819" name="Shape 1819"/>
          <p:cNvSpPr txBox="1"/>
          <p:nvPr/>
        </p:nvSpPr>
        <p:spPr>
          <a:xfrm>
            <a:off x="333533" y="1853900"/>
            <a:ext cx="5106800" cy="4731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2800" kern="0">
                <a:solidFill>
                  <a:srgbClr val="000000"/>
                </a:solidFill>
                <a:latin typeface="Calibri"/>
                <a:ea typeface="Calibri"/>
                <a:cs typeface="Calibri"/>
                <a:sym typeface="Calibri"/>
              </a:rPr>
              <a:t>“24 year old male average height</a:t>
            </a:r>
          </a:p>
          <a:p>
            <a:pPr defTabSz="1219170" eaLnBrk="1" fontAlgn="auto" hangingPunct="1">
              <a:spcBef>
                <a:spcPts val="0"/>
              </a:spcBef>
              <a:spcAft>
                <a:spcPts val="0"/>
              </a:spcAft>
              <a:buClr>
                <a:srgbClr val="000000"/>
              </a:buClr>
              <a:buSzPct val="25000"/>
            </a:pPr>
            <a:r>
              <a:rPr kumimoji="0" lang="en" sz="2800" kern="0">
                <a:solidFill>
                  <a:srgbClr val="000000"/>
                </a:solidFill>
                <a:latin typeface="Calibri"/>
                <a:ea typeface="Calibri"/>
                <a:cs typeface="Calibri"/>
                <a:sym typeface="Calibri"/>
              </a:rPr>
              <a:t>wearing shirt”</a:t>
            </a:r>
          </a:p>
        </p:txBody>
      </p:sp>
      <p:sp>
        <p:nvSpPr>
          <p:cNvPr id="1820" name="Shape 1820"/>
          <p:cNvSpPr txBox="1"/>
          <p:nvPr/>
        </p:nvSpPr>
        <p:spPr>
          <a:xfrm>
            <a:off x="207934" y="1482300"/>
            <a:ext cx="5232397" cy="4731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2800" b="1" kern="0">
                <a:solidFill>
                  <a:srgbClr val="000000"/>
                </a:solidFill>
                <a:latin typeface="Calibri"/>
                <a:ea typeface="Calibri"/>
                <a:cs typeface="Calibri"/>
                <a:sym typeface="Calibri"/>
              </a:rPr>
              <a:t>Eyewitness statement</a:t>
            </a:r>
          </a:p>
        </p:txBody>
      </p:sp>
      <p:sp>
        <p:nvSpPr>
          <p:cNvPr id="1821" name="Shape 1821"/>
          <p:cNvSpPr txBox="1"/>
          <p:nvPr/>
        </p:nvSpPr>
        <p:spPr>
          <a:xfrm>
            <a:off x="9449567" y="1330467"/>
            <a:ext cx="2510799" cy="4027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2800" b="1" kern="0">
                <a:solidFill>
                  <a:srgbClr val="000000"/>
                </a:solidFill>
                <a:latin typeface="Calibri"/>
                <a:ea typeface="Calibri"/>
                <a:cs typeface="Calibri"/>
                <a:sym typeface="Calibri"/>
              </a:rPr>
              <a:t>Image of crime</a:t>
            </a:r>
          </a:p>
        </p:txBody>
      </p:sp>
      <p:grpSp>
        <p:nvGrpSpPr>
          <p:cNvPr id="1822" name="Shape 1822"/>
          <p:cNvGrpSpPr/>
          <p:nvPr/>
        </p:nvGrpSpPr>
        <p:grpSpPr>
          <a:xfrm>
            <a:off x="207921" y="4307571"/>
            <a:ext cx="4735572" cy="673159"/>
            <a:chOff x="1324350" y="3404975"/>
            <a:chExt cx="5156329" cy="934424"/>
          </a:xfrm>
        </p:grpSpPr>
        <p:pic>
          <p:nvPicPr>
            <p:cNvPr id="1823" name="Shape 1823"/>
            <p:cNvPicPr preferRelativeResize="0"/>
            <p:nvPr/>
          </p:nvPicPr>
          <p:blipFill rotWithShape="1">
            <a:blip r:embed="rId3">
              <a:alphaModFix/>
            </a:blip>
            <a:srcRect/>
            <a:stretch/>
          </p:blipFill>
          <p:spPr>
            <a:xfrm>
              <a:off x="1324350" y="3404975"/>
              <a:ext cx="2516999" cy="934424"/>
            </a:xfrm>
            <a:prstGeom prst="rect">
              <a:avLst/>
            </a:prstGeom>
            <a:noFill/>
            <a:ln>
              <a:noFill/>
            </a:ln>
          </p:spPr>
        </p:pic>
        <p:pic>
          <p:nvPicPr>
            <p:cNvPr id="1824" name="Shape 1824"/>
            <p:cNvPicPr preferRelativeResize="0"/>
            <p:nvPr/>
          </p:nvPicPr>
          <p:blipFill rotWithShape="1">
            <a:blip r:embed="rId4">
              <a:alphaModFix/>
            </a:blip>
            <a:srcRect/>
            <a:stretch/>
          </p:blipFill>
          <p:spPr>
            <a:xfrm>
              <a:off x="3841350" y="3404975"/>
              <a:ext cx="2639329" cy="934424"/>
            </a:xfrm>
            <a:prstGeom prst="rect">
              <a:avLst/>
            </a:prstGeom>
            <a:noFill/>
            <a:ln>
              <a:noFill/>
            </a:ln>
          </p:spPr>
        </p:pic>
      </p:grpSp>
      <p:sp>
        <p:nvSpPr>
          <p:cNvPr id="1825" name="Shape 1825"/>
          <p:cNvSpPr txBox="1"/>
          <p:nvPr/>
        </p:nvSpPr>
        <p:spPr>
          <a:xfrm>
            <a:off x="207963" y="3821434"/>
            <a:ext cx="4735597" cy="4731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2800" b="1" kern="0">
                <a:solidFill>
                  <a:srgbClr val="000000"/>
                </a:solidFill>
                <a:latin typeface="Calibri"/>
                <a:ea typeface="Calibri"/>
                <a:cs typeface="Calibri"/>
                <a:sym typeface="Calibri"/>
              </a:rPr>
              <a:t>Database of images</a:t>
            </a:r>
          </a:p>
        </p:txBody>
      </p:sp>
      <p:sp>
        <p:nvSpPr>
          <p:cNvPr id="1826" name="Shape 1826"/>
          <p:cNvSpPr txBox="1"/>
          <p:nvPr/>
        </p:nvSpPr>
        <p:spPr>
          <a:xfrm>
            <a:off x="10073267" y="4443567"/>
            <a:ext cx="2032000" cy="4731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2800" b="1" kern="0">
                <a:solidFill>
                  <a:srgbClr val="000000"/>
                </a:solidFill>
                <a:latin typeface="Calibri"/>
                <a:ea typeface="Calibri"/>
                <a:cs typeface="Calibri"/>
                <a:sym typeface="Calibri"/>
              </a:rPr>
              <a:t>Database of descriptions</a:t>
            </a:r>
          </a:p>
        </p:txBody>
      </p:sp>
      <p:pic>
        <p:nvPicPr>
          <p:cNvPr id="1827" name="Shape 1827" descr="Image result for theft crime"/>
          <p:cNvPicPr preferRelativeResize="0"/>
          <p:nvPr/>
        </p:nvPicPr>
        <p:blipFill rotWithShape="1">
          <a:blip r:embed="rId5">
            <a:alphaModFix/>
          </a:blip>
          <a:srcRect/>
          <a:stretch/>
        </p:blipFill>
        <p:spPr>
          <a:xfrm>
            <a:off x="10204295" y="1819561"/>
            <a:ext cx="1610780" cy="1220404"/>
          </a:xfrm>
          <a:prstGeom prst="rect">
            <a:avLst/>
          </a:prstGeom>
          <a:noFill/>
          <a:ln>
            <a:noFill/>
          </a:ln>
        </p:spPr>
      </p:pic>
      <p:sp>
        <p:nvSpPr>
          <p:cNvPr id="1828" name="Shape 1828"/>
          <p:cNvSpPr/>
          <p:nvPr/>
        </p:nvSpPr>
        <p:spPr>
          <a:xfrm>
            <a:off x="2623600" y="5175667"/>
            <a:ext cx="2411400" cy="520832"/>
          </a:xfrm>
          <a:custGeom>
            <a:avLst/>
            <a:gdLst/>
            <a:ahLst/>
            <a:cxnLst/>
            <a:rect l="0" t="0" r="0" b="0"/>
            <a:pathLst>
              <a:path w="120000" h="120000" extrusionOk="0">
                <a:moveTo>
                  <a:pt x="0" y="0"/>
                </a:moveTo>
                <a:cubicBezTo>
                  <a:pt x="3919" y="16296"/>
                  <a:pt x="3519" y="77775"/>
                  <a:pt x="23519" y="97781"/>
                </a:cubicBezTo>
                <a:cubicBezTo>
                  <a:pt x="43519" y="117780"/>
                  <a:pt x="103919" y="116290"/>
                  <a:pt x="120000" y="120000"/>
                </a:cubicBezTo>
              </a:path>
            </a:pathLst>
          </a:custGeom>
          <a:noFill/>
          <a:ln w="28575" cap="flat" cmpd="sng">
            <a:solidFill>
              <a:srgbClr val="2838FF"/>
            </a:solidFill>
            <a:prstDash val="solid"/>
            <a:round/>
            <a:headEnd type="none" w="med" len="med"/>
            <a:tailEnd type="none" w="med" len="med"/>
          </a:ln>
        </p:spPr>
        <p:txBody>
          <a:bodyPr lIns="121900" tIns="121900" rIns="121900" bIns="121900" anchor="ctr" anchorCtr="0">
            <a:noAutofit/>
          </a:bodyPr>
          <a:lstStyle/>
          <a:p>
            <a:pPr algn="l" defTabSz="1219170" eaLnBrk="1" fontAlgn="auto" hangingPunct="1">
              <a:spcBef>
                <a:spcPts val="0"/>
              </a:spcBef>
              <a:spcAft>
                <a:spcPts val="0"/>
              </a:spcAft>
              <a:buClr>
                <a:srgbClr val="000000"/>
              </a:buClr>
            </a:pPr>
            <a:endParaRPr kumimoji="0" sz="1867" kern="0" dirty="0">
              <a:solidFill>
                <a:srgbClr val="000000"/>
              </a:solidFill>
              <a:latin typeface="Arial"/>
              <a:ea typeface="Arial"/>
              <a:cs typeface="Arial"/>
              <a:sym typeface="Arial"/>
            </a:endParaRPr>
          </a:p>
        </p:txBody>
      </p:sp>
      <p:sp>
        <p:nvSpPr>
          <p:cNvPr id="1829" name="Shape 1829"/>
          <p:cNvSpPr txBox="1"/>
          <p:nvPr/>
        </p:nvSpPr>
        <p:spPr>
          <a:xfrm>
            <a:off x="5980917" y="1712134"/>
            <a:ext cx="4484399" cy="4731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2838FF"/>
              </a:buClr>
              <a:buSzPct val="25000"/>
            </a:pPr>
            <a:r>
              <a:rPr kumimoji="0" lang="en" sz="2800" kern="0">
                <a:solidFill>
                  <a:srgbClr val="2838FF"/>
                </a:solidFill>
                <a:latin typeface="Calibri"/>
                <a:ea typeface="Calibri"/>
                <a:cs typeface="Calibri"/>
                <a:sym typeface="Calibri"/>
              </a:rPr>
              <a:t>Generate description</a:t>
            </a:r>
          </a:p>
        </p:txBody>
      </p:sp>
      <p:sp>
        <p:nvSpPr>
          <p:cNvPr id="1830" name="Shape 1830"/>
          <p:cNvSpPr txBox="1"/>
          <p:nvPr/>
        </p:nvSpPr>
        <p:spPr>
          <a:xfrm>
            <a:off x="1388267" y="5576267"/>
            <a:ext cx="4254399" cy="803600"/>
          </a:xfrm>
          <a:prstGeom prst="rect">
            <a:avLst/>
          </a:prstGeom>
          <a:noFill/>
          <a:ln>
            <a:noFill/>
          </a:ln>
        </p:spPr>
        <p:txBody>
          <a:bodyPr lIns="91433" tIns="45700" rIns="91433" bIns="45700" anchor="t" anchorCtr="0">
            <a:noAutofit/>
          </a:bodyPr>
          <a:lstStyle/>
          <a:p>
            <a:pPr algn="l" defTabSz="1219170" eaLnBrk="1" fontAlgn="auto" hangingPunct="1">
              <a:spcBef>
                <a:spcPts val="0"/>
              </a:spcBef>
              <a:spcAft>
                <a:spcPts val="0"/>
              </a:spcAft>
              <a:buClr>
                <a:srgbClr val="2838FF"/>
              </a:buClr>
              <a:buSzPct val="25000"/>
            </a:pPr>
            <a:r>
              <a:rPr kumimoji="0" lang="en" sz="2800" kern="0">
                <a:solidFill>
                  <a:srgbClr val="2838FF"/>
                </a:solidFill>
                <a:latin typeface="Calibri"/>
                <a:ea typeface="Calibri"/>
                <a:cs typeface="Calibri"/>
                <a:sym typeface="Calibri"/>
              </a:rPr>
              <a:t>  Generate descriptions</a:t>
            </a:r>
          </a:p>
        </p:txBody>
      </p:sp>
      <p:sp>
        <p:nvSpPr>
          <p:cNvPr id="1831" name="Shape 1831"/>
          <p:cNvSpPr/>
          <p:nvPr/>
        </p:nvSpPr>
        <p:spPr>
          <a:xfrm>
            <a:off x="4031900" y="2595634"/>
            <a:ext cx="1610720" cy="1389681"/>
          </a:xfrm>
          <a:custGeom>
            <a:avLst/>
            <a:gdLst/>
            <a:ahLst/>
            <a:cxnLst/>
            <a:rect l="0" t="0" r="0" b="0"/>
            <a:pathLst>
              <a:path w="120000" h="120000" extrusionOk="0">
                <a:moveTo>
                  <a:pt x="0" y="0"/>
                </a:moveTo>
                <a:cubicBezTo>
                  <a:pt x="15787" y="6153"/>
                  <a:pt x="74729" y="16929"/>
                  <a:pt x="94729" y="36930"/>
                </a:cubicBezTo>
                <a:cubicBezTo>
                  <a:pt x="114729" y="56929"/>
                  <a:pt x="115787" y="106153"/>
                  <a:pt x="120000" y="120000"/>
                </a:cubicBezTo>
              </a:path>
            </a:pathLst>
          </a:custGeom>
          <a:noFill/>
          <a:ln w="28575" cap="flat" cmpd="sng">
            <a:solidFill>
              <a:srgbClr val="2838FF"/>
            </a:solidFill>
            <a:prstDash val="solid"/>
            <a:round/>
            <a:headEnd type="none" w="med" len="med"/>
            <a:tailEnd type="none" w="med" len="med"/>
          </a:ln>
        </p:spPr>
        <p:txBody>
          <a:bodyPr lIns="121900" tIns="121900" rIns="121900" bIns="121900" anchor="ctr" anchorCtr="0">
            <a:noAutofit/>
          </a:bodyPr>
          <a:lstStyle/>
          <a:p>
            <a:pPr algn="l" defTabSz="1219170" eaLnBrk="1" fontAlgn="auto" hangingPunct="1">
              <a:spcBef>
                <a:spcPts val="0"/>
              </a:spcBef>
              <a:spcAft>
                <a:spcPts val="0"/>
              </a:spcAft>
              <a:buClr>
                <a:srgbClr val="000000"/>
              </a:buClr>
            </a:pPr>
            <a:endParaRPr kumimoji="0" sz="1867" kern="0" dirty="0">
              <a:solidFill>
                <a:srgbClr val="000000"/>
              </a:solidFill>
              <a:latin typeface="Arial"/>
              <a:ea typeface="Arial"/>
              <a:cs typeface="Arial"/>
              <a:sym typeface="Arial"/>
            </a:endParaRPr>
          </a:p>
        </p:txBody>
      </p:sp>
      <p:graphicFrame>
        <p:nvGraphicFramePr>
          <p:cNvPr id="1832" name="Shape 1832"/>
          <p:cNvGraphicFramePr/>
          <p:nvPr/>
        </p:nvGraphicFramePr>
        <p:xfrm>
          <a:off x="5272300" y="4065247"/>
          <a:ext cx="4749667" cy="2032000"/>
        </p:xfrm>
        <a:graphic>
          <a:graphicData uri="http://schemas.openxmlformats.org/drawingml/2006/table">
            <a:tbl>
              <a:tblPr>
                <a:noFill/>
              </a:tblPr>
              <a:tblGrid>
                <a:gridCol w="820200">
                  <a:extLst>
                    <a:ext uri="{9D8B030D-6E8A-4147-A177-3AD203B41FA5}">
                      <a16:colId xmlns:a16="http://schemas.microsoft.com/office/drawing/2014/main" val="20000"/>
                    </a:ext>
                  </a:extLst>
                </a:gridCol>
                <a:gridCol w="810800">
                  <a:extLst>
                    <a:ext uri="{9D8B030D-6E8A-4147-A177-3AD203B41FA5}">
                      <a16:colId xmlns:a16="http://schemas.microsoft.com/office/drawing/2014/main" val="20001"/>
                    </a:ext>
                  </a:extLst>
                </a:gridCol>
                <a:gridCol w="686400">
                  <a:extLst>
                    <a:ext uri="{9D8B030D-6E8A-4147-A177-3AD203B41FA5}">
                      <a16:colId xmlns:a16="http://schemas.microsoft.com/office/drawing/2014/main" val="20002"/>
                    </a:ext>
                  </a:extLst>
                </a:gridCol>
                <a:gridCol w="810667">
                  <a:extLst>
                    <a:ext uri="{9D8B030D-6E8A-4147-A177-3AD203B41FA5}">
                      <a16:colId xmlns:a16="http://schemas.microsoft.com/office/drawing/2014/main" val="20003"/>
                    </a:ext>
                  </a:extLst>
                </a:gridCol>
                <a:gridCol w="849367">
                  <a:extLst>
                    <a:ext uri="{9D8B030D-6E8A-4147-A177-3AD203B41FA5}">
                      <a16:colId xmlns:a16="http://schemas.microsoft.com/office/drawing/2014/main" val="20004"/>
                    </a:ext>
                  </a:extLst>
                </a:gridCol>
                <a:gridCol w="772233">
                  <a:extLst>
                    <a:ext uri="{9D8B030D-6E8A-4147-A177-3AD203B41FA5}">
                      <a16:colId xmlns:a16="http://schemas.microsoft.com/office/drawing/2014/main" val="20005"/>
                    </a:ext>
                  </a:extLst>
                </a:gridCol>
              </a:tblGrid>
              <a:tr h="508000">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dirty="0"/>
                        <a:t>Subject</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Gender</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Age</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Height</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Nose W</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Top</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123456</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M</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25</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172</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2.3</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Shirt</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123457</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F</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36</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156</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2.2</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Blouse</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123458</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M</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58</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dirty="0"/>
                        <a:t>182</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1.2</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dirty="0"/>
                        <a:t>T shirt</a:t>
                      </a:r>
                    </a:p>
                  </a:txBody>
                  <a:tcPr marL="121900" marR="121900" marT="121900" marB="121900">
                    <a:lnL w="19050" cap="flat" cmpd="sng">
                      <a:solidFill>
                        <a:srgbClr val="9E9E9E"/>
                      </a:solidFill>
                      <a:prstDash val="solid"/>
                      <a:round/>
                      <a:headEnd type="none" w="med" len="med"/>
                      <a:tailEnd type="none" w="med" len="med"/>
                    </a:lnL>
                    <a:lnR w="19050" cap="flat" cmpd="sng">
                      <a:solidFill>
                        <a:srgbClr val="9E9E9E"/>
                      </a:solidFill>
                      <a:prstDash val="solid"/>
                      <a:round/>
                      <a:headEnd type="none" w="med" len="med"/>
                      <a:tailEnd type="none" w="med" len="med"/>
                    </a:lnR>
                    <a:lnT w="19050" cap="flat" cmpd="sng">
                      <a:solidFill>
                        <a:srgbClr val="9E9E9E"/>
                      </a:solidFill>
                      <a:prstDash val="solid"/>
                      <a:round/>
                      <a:headEnd type="none" w="med" len="med"/>
                      <a:tailEnd type="none" w="med" len="med"/>
                    </a:lnT>
                    <a:lnB w="19050" cap="flat" cmpd="sng">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833" name="Shape 1833"/>
          <p:cNvGraphicFramePr/>
          <p:nvPr/>
        </p:nvGraphicFramePr>
        <p:xfrm>
          <a:off x="5692200" y="2362480"/>
          <a:ext cx="4749667" cy="1016000"/>
        </p:xfrm>
        <a:graphic>
          <a:graphicData uri="http://schemas.openxmlformats.org/drawingml/2006/table">
            <a:tbl>
              <a:tblPr>
                <a:noFill/>
              </a:tblPr>
              <a:tblGrid>
                <a:gridCol w="820200">
                  <a:extLst>
                    <a:ext uri="{9D8B030D-6E8A-4147-A177-3AD203B41FA5}">
                      <a16:colId xmlns:a16="http://schemas.microsoft.com/office/drawing/2014/main" val="20000"/>
                    </a:ext>
                  </a:extLst>
                </a:gridCol>
                <a:gridCol w="810800">
                  <a:extLst>
                    <a:ext uri="{9D8B030D-6E8A-4147-A177-3AD203B41FA5}">
                      <a16:colId xmlns:a16="http://schemas.microsoft.com/office/drawing/2014/main" val="20001"/>
                    </a:ext>
                  </a:extLst>
                </a:gridCol>
                <a:gridCol w="686400">
                  <a:extLst>
                    <a:ext uri="{9D8B030D-6E8A-4147-A177-3AD203B41FA5}">
                      <a16:colId xmlns:a16="http://schemas.microsoft.com/office/drawing/2014/main" val="20002"/>
                    </a:ext>
                  </a:extLst>
                </a:gridCol>
                <a:gridCol w="810667">
                  <a:extLst>
                    <a:ext uri="{9D8B030D-6E8A-4147-A177-3AD203B41FA5}">
                      <a16:colId xmlns:a16="http://schemas.microsoft.com/office/drawing/2014/main" val="20003"/>
                    </a:ext>
                  </a:extLst>
                </a:gridCol>
                <a:gridCol w="849367">
                  <a:extLst>
                    <a:ext uri="{9D8B030D-6E8A-4147-A177-3AD203B41FA5}">
                      <a16:colId xmlns:a16="http://schemas.microsoft.com/office/drawing/2014/main" val="20004"/>
                    </a:ext>
                  </a:extLst>
                </a:gridCol>
                <a:gridCol w="772233">
                  <a:extLst>
                    <a:ext uri="{9D8B030D-6E8A-4147-A177-3AD203B41FA5}">
                      <a16:colId xmlns:a16="http://schemas.microsoft.com/office/drawing/2014/main" val="20005"/>
                    </a:ext>
                  </a:extLst>
                </a:gridCol>
              </a:tblGrid>
              <a:tr h="508000">
                <a:tc>
                  <a:txBody>
                    <a:bodyPr/>
                    <a:lstStyle/>
                    <a:p>
                      <a:pPr marL="0" marR="0" lvl="0" indent="0" algn="l" rtl="0">
                        <a:lnSpc>
                          <a:spcPct val="100000"/>
                        </a:lnSpc>
                        <a:spcBef>
                          <a:spcPts val="0"/>
                        </a:spcBef>
                        <a:spcAft>
                          <a:spcPts val="0"/>
                        </a:spcAft>
                        <a:buClr>
                          <a:srgbClr val="000000"/>
                        </a:buClr>
                        <a:buSzPct val="25000"/>
                        <a:buFont typeface="Arial"/>
                        <a:buNone/>
                      </a:pPr>
                      <a:r>
                        <a:rPr lang="en" sz="1300" u="none" strike="noStrike" cap="none"/>
                        <a:t>Subject</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Gender</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Age</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Height</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Nose W</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Top</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508000">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M</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24</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171</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2.4</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300" u="none" strike="noStrike" cap="none"/>
                        <a:t>Shirt</a:t>
                      </a:r>
                    </a:p>
                  </a:txBody>
                  <a:tcPr marL="121900" marR="121900" marT="121900" marB="121900">
                    <a:lnL w="19050" cap="flat" cmpd="sng">
                      <a:solidFill>
                        <a:srgbClr val="999999"/>
                      </a:solidFill>
                      <a:prstDash val="solid"/>
                      <a:round/>
                      <a:headEnd type="none" w="med" len="med"/>
                      <a:tailEnd type="none" w="med" len="med"/>
                    </a:lnL>
                    <a:lnR w="19050" cap="flat" cmpd="sng">
                      <a:solidFill>
                        <a:srgbClr val="999999"/>
                      </a:solidFill>
                      <a:prstDash val="solid"/>
                      <a:round/>
                      <a:headEnd type="none" w="med" len="med"/>
                      <a:tailEnd type="none" w="med" len="med"/>
                    </a:lnR>
                    <a:lnT w="19050" cap="flat" cmpd="sng">
                      <a:solidFill>
                        <a:srgbClr val="999999"/>
                      </a:solidFill>
                      <a:prstDash val="solid"/>
                      <a:round/>
                      <a:headEnd type="none" w="med" len="med"/>
                      <a:tailEnd type="none" w="med" len="med"/>
                    </a:lnT>
                    <a:lnB w="19050" cap="flat" cmpd="sng">
                      <a:solidFill>
                        <a:srgbClr val="999999"/>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1834" name="Shape 1834"/>
          <p:cNvSpPr txBox="1"/>
          <p:nvPr/>
        </p:nvSpPr>
        <p:spPr>
          <a:xfrm>
            <a:off x="406400" y="185667"/>
            <a:ext cx="10261567"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GB" sz="3600" kern="0" dirty="0">
                <a:solidFill>
                  <a:srgbClr val="000000"/>
                </a:solidFill>
                <a:latin typeface="Calibri"/>
                <a:ea typeface="Calibri"/>
                <a:cs typeface="Calibri"/>
                <a:sym typeface="Calibri"/>
              </a:rPr>
              <a:t>Automating</a:t>
            </a:r>
            <a:r>
              <a:rPr kumimoji="0" lang="en" sz="3600" kern="0" dirty="0">
                <a:solidFill>
                  <a:srgbClr val="000000"/>
                </a:solidFill>
                <a:latin typeface="Calibri"/>
                <a:ea typeface="Calibri"/>
                <a:cs typeface="Calibri"/>
                <a:sym typeface="Calibri"/>
              </a:rPr>
              <a:t> eye witness statements</a:t>
            </a:r>
          </a:p>
        </p:txBody>
      </p:sp>
      <p:cxnSp>
        <p:nvCxnSpPr>
          <p:cNvPr id="1835" name="Shape 1835"/>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sp>
        <p:nvSpPr>
          <p:cNvPr id="2" name="Oval 1"/>
          <p:cNvSpPr/>
          <p:nvPr/>
        </p:nvSpPr>
        <p:spPr>
          <a:xfrm>
            <a:off x="7477246" y="3889094"/>
            <a:ext cx="1030146" cy="2488557"/>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7907438" y="2245488"/>
            <a:ext cx="1030146" cy="1226917"/>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238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1981200" y="1421793"/>
            <a:ext cx="8229600" cy="4525963"/>
          </a:xfrm>
          <a:prstGeom prst="rect">
            <a:avLst/>
          </a:prstGeom>
          <a:solidFill>
            <a:schemeClr val="lt1"/>
          </a:solidFill>
          <a:ln>
            <a:noFill/>
          </a:ln>
        </p:spPr>
        <p:txBody>
          <a:bodyPr lIns="91433" tIns="45700" rIns="91433" bIns="45700" anchor="t" anchorCtr="0">
            <a:noAutofit/>
          </a:bodyPr>
          <a:lstStyle/>
          <a:p>
            <a:pPr marL="237061" indent="-228594">
              <a:lnSpc>
                <a:spcPct val="90000"/>
              </a:lnSpc>
              <a:spcBef>
                <a:spcPts val="0"/>
              </a:spcBef>
              <a:buClr>
                <a:schemeClr val="dk1"/>
              </a:buClr>
              <a:buSzPct val="100000"/>
              <a:buFont typeface="Arial"/>
              <a:buChar char="•"/>
            </a:pPr>
            <a:r>
              <a:rPr lang="en" sz="2800" dirty="0">
                <a:solidFill>
                  <a:schemeClr val="tx2"/>
                </a:solidFill>
                <a:latin typeface="Calibri"/>
                <a:ea typeface="Calibri"/>
                <a:cs typeface="Calibri"/>
                <a:sym typeface="Calibri"/>
              </a:rPr>
              <a:t>Gender?</a:t>
            </a:r>
          </a:p>
        </p:txBody>
      </p:sp>
      <p:graphicFrame>
        <p:nvGraphicFramePr>
          <p:cNvPr id="625" name="Shape 625"/>
          <p:cNvGraphicFramePr/>
          <p:nvPr>
            <p:extLst/>
          </p:nvPr>
        </p:nvGraphicFramePr>
        <p:xfrm>
          <a:off x="1991543" y="1925849"/>
          <a:ext cx="8208933" cy="4119726"/>
        </p:xfrm>
        <a:graphic>
          <a:graphicData uri="http://schemas.openxmlformats.org/drawingml/2006/table">
            <a:tbl>
              <a:tblPr firstRow="1" bandRow="1">
                <a:noFill/>
              </a:tblPr>
              <a:tblGrid>
                <a:gridCol w="1243533">
                  <a:extLst>
                    <a:ext uri="{9D8B030D-6E8A-4147-A177-3AD203B41FA5}">
                      <a16:colId xmlns:a16="http://schemas.microsoft.com/office/drawing/2014/main" val="20000"/>
                    </a:ext>
                  </a:extLst>
                </a:gridCol>
                <a:gridCol w="2321800">
                  <a:extLst>
                    <a:ext uri="{9D8B030D-6E8A-4147-A177-3AD203B41FA5}">
                      <a16:colId xmlns:a16="http://schemas.microsoft.com/office/drawing/2014/main" val="20001"/>
                    </a:ext>
                  </a:extLst>
                </a:gridCol>
                <a:gridCol w="2321800">
                  <a:extLst>
                    <a:ext uri="{9D8B030D-6E8A-4147-A177-3AD203B41FA5}">
                      <a16:colId xmlns:a16="http://schemas.microsoft.com/office/drawing/2014/main" val="20002"/>
                    </a:ext>
                  </a:extLst>
                </a:gridCol>
                <a:gridCol w="2321800">
                  <a:extLst>
                    <a:ext uri="{9D8B030D-6E8A-4147-A177-3AD203B41FA5}">
                      <a16:colId xmlns:a16="http://schemas.microsoft.com/office/drawing/2014/main" val="20003"/>
                    </a:ext>
                  </a:extLst>
                </a:gridCol>
              </a:tblGrid>
              <a:tr h="375947">
                <a:tc>
                  <a:txBody>
                    <a:bodyPr/>
                    <a:lstStyle/>
                    <a:p>
                      <a:pPr marL="0" marR="0" lvl="0" indent="0" algn="ctr" rtl="0">
                        <a:spcBef>
                          <a:spcPts val="0"/>
                        </a:spcBef>
                        <a:buSzPct val="25000"/>
                        <a:buNone/>
                      </a:pPr>
                      <a:r>
                        <a:rPr lang="en" sz="1900" dirty="0">
                          <a:solidFill>
                            <a:schemeClr val="bg1"/>
                          </a:solidFill>
                        </a:rPr>
                        <a:t>Subject</a:t>
                      </a:r>
                    </a:p>
                  </a:txBody>
                  <a:tcPr marL="91467" marR="91467" marT="45733" marB="45733">
                    <a:solidFill>
                      <a:schemeClr val="accent1">
                        <a:lumMod val="75000"/>
                      </a:schemeClr>
                    </a:solidFill>
                  </a:tcPr>
                </a:tc>
                <a:tc>
                  <a:txBody>
                    <a:bodyPr/>
                    <a:lstStyle/>
                    <a:p>
                      <a:pPr marL="0" marR="0" lvl="0" indent="0" algn="ctr" rtl="0">
                        <a:spcBef>
                          <a:spcPts val="0"/>
                        </a:spcBef>
                        <a:buSzPct val="25000"/>
                        <a:buNone/>
                      </a:pPr>
                      <a:r>
                        <a:rPr lang="en" sz="1900" dirty="0">
                          <a:solidFill>
                            <a:schemeClr val="bg1"/>
                          </a:solidFill>
                        </a:rPr>
                        <a:t>1</a:t>
                      </a:r>
                    </a:p>
                  </a:txBody>
                  <a:tcPr marL="91467" marR="91467" marT="45733" marB="45733">
                    <a:solidFill>
                      <a:schemeClr val="accent1">
                        <a:lumMod val="75000"/>
                      </a:schemeClr>
                    </a:solidFill>
                  </a:tcPr>
                </a:tc>
                <a:tc>
                  <a:txBody>
                    <a:bodyPr/>
                    <a:lstStyle/>
                    <a:p>
                      <a:pPr marL="0" marR="0" lvl="0" indent="0" algn="ctr" rtl="0">
                        <a:spcBef>
                          <a:spcPts val="0"/>
                        </a:spcBef>
                        <a:buSzPct val="25000"/>
                        <a:buNone/>
                      </a:pPr>
                      <a:r>
                        <a:rPr lang="en" sz="1900" dirty="0">
                          <a:solidFill>
                            <a:schemeClr val="bg1"/>
                          </a:solidFill>
                        </a:rPr>
                        <a:t>2</a:t>
                      </a:r>
                    </a:p>
                  </a:txBody>
                  <a:tcPr marL="91467" marR="91467" marT="45733" marB="45733">
                    <a:solidFill>
                      <a:schemeClr val="accent1">
                        <a:lumMod val="75000"/>
                      </a:schemeClr>
                    </a:solidFill>
                  </a:tcPr>
                </a:tc>
                <a:tc>
                  <a:txBody>
                    <a:bodyPr/>
                    <a:lstStyle/>
                    <a:p>
                      <a:pPr marL="0" marR="0" lvl="0" indent="0" algn="ctr" rtl="0">
                        <a:spcBef>
                          <a:spcPts val="0"/>
                        </a:spcBef>
                        <a:buSzPct val="25000"/>
                        <a:buNone/>
                      </a:pPr>
                      <a:r>
                        <a:rPr lang="en" sz="1900" dirty="0">
                          <a:solidFill>
                            <a:schemeClr val="bg1"/>
                          </a:solidFill>
                        </a:rPr>
                        <a:t>3</a:t>
                      </a:r>
                    </a:p>
                  </a:txBody>
                  <a:tcPr marL="91467" marR="91467" marT="45733" marB="45733">
                    <a:solidFill>
                      <a:schemeClr val="accent1">
                        <a:lumMod val="75000"/>
                      </a:schemeClr>
                    </a:solidFill>
                  </a:tcPr>
                </a:tc>
                <a:extLst>
                  <a:ext uri="{0D108BD9-81ED-4DB2-BD59-A6C34878D82A}">
                    <a16:rowId xmlns:a16="http://schemas.microsoft.com/office/drawing/2014/main" val="10000"/>
                  </a:ext>
                </a:extLst>
              </a:tr>
              <a:tr h="2664300">
                <a:tc>
                  <a:txBody>
                    <a:bodyPr/>
                    <a:lstStyle/>
                    <a:p>
                      <a:pPr marL="0" marR="0" lvl="0" indent="0" algn="ctr" rtl="0">
                        <a:spcBef>
                          <a:spcPts val="0"/>
                        </a:spcBef>
                        <a:buSzPct val="25000"/>
                        <a:buNone/>
                      </a:pPr>
                      <a:r>
                        <a:rPr lang="en" sz="1900" dirty="0"/>
                        <a:t>PETA image</a:t>
                      </a:r>
                    </a:p>
                  </a:txBody>
                  <a:tcPr marL="91467" marR="91467" marT="45733" marB="45733" anchor="ctr">
                    <a:solidFill>
                      <a:schemeClr val="accent1">
                        <a:lumMod val="20000"/>
                        <a:lumOff val="80000"/>
                      </a:schemeClr>
                    </a:solidFill>
                  </a:tcPr>
                </a:tc>
                <a:tc>
                  <a:txBody>
                    <a:bodyPr/>
                    <a:lstStyle/>
                    <a:p>
                      <a:pPr marL="0" marR="0" lvl="0" indent="0" algn="l" rtl="0">
                        <a:spcBef>
                          <a:spcPts val="0"/>
                        </a:spcBef>
                        <a:buSzPct val="25000"/>
                        <a:buNone/>
                      </a:pPr>
                      <a:endParaRPr sz="1900" dirty="0"/>
                    </a:p>
                  </a:txBody>
                  <a:tcPr marL="91467" marR="91467" marT="45733" marB="45733">
                    <a:solidFill>
                      <a:schemeClr val="accent1">
                        <a:lumMod val="20000"/>
                        <a:lumOff val="80000"/>
                      </a:schemeClr>
                    </a:solidFill>
                  </a:tcPr>
                </a:tc>
                <a:tc>
                  <a:txBody>
                    <a:bodyPr/>
                    <a:lstStyle/>
                    <a:p>
                      <a:pPr marL="0" marR="0" lvl="0" indent="0" algn="l" rtl="0">
                        <a:spcBef>
                          <a:spcPts val="0"/>
                        </a:spcBef>
                        <a:buSzPct val="25000"/>
                        <a:buNone/>
                      </a:pPr>
                      <a:endParaRPr sz="1900" dirty="0"/>
                    </a:p>
                  </a:txBody>
                  <a:tcPr marL="91467" marR="91467" marT="45733" marB="45733">
                    <a:solidFill>
                      <a:schemeClr val="accent1">
                        <a:lumMod val="20000"/>
                        <a:lumOff val="80000"/>
                      </a:schemeClr>
                    </a:solidFill>
                  </a:tcPr>
                </a:tc>
                <a:tc>
                  <a:txBody>
                    <a:bodyPr/>
                    <a:lstStyle/>
                    <a:p>
                      <a:pPr marL="0" marR="0" lvl="0" indent="0" algn="l" rtl="0">
                        <a:spcBef>
                          <a:spcPts val="0"/>
                        </a:spcBef>
                        <a:buSzPct val="25000"/>
                        <a:buNone/>
                      </a:pPr>
                      <a:endParaRPr sz="1900" dirty="0"/>
                    </a:p>
                  </a:txBody>
                  <a:tcPr marL="91467" marR="91467" marT="45733" marB="45733">
                    <a:solidFill>
                      <a:schemeClr val="accent1">
                        <a:lumMod val="20000"/>
                        <a:lumOff val="80000"/>
                      </a:schemeClr>
                    </a:solidFill>
                  </a:tcPr>
                </a:tc>
                <a:extLst>
                  <a:ext uri="{0D108BD9-81ED-4DB2-BD59-A6C34878D82A}">
                    <a16:rowId xmlns:a16="http://schemas.microsoft.com/office/drawing/2014/main" val="10001"/>
                  </a:ext>
                </a:extLst>
              </a:tr>
              <a:tr h="1074400">
                <a:tc>
                  <a:txBody>
                    <a:bodyPr/>
                    <a:lstStyle/>
                    <a:p>
                      <a:pPr marL="0" marR="0" lvl="0" indent="0" algn="ctr" rtl="0">
                        <a:spcBef>
                          <a:spcPts val="0"/>
                        </a:spcBef>
                        <a:buSzPct val="25000"/>
                        <a:buNone/>
                      </a:pPr>
                      <a:endParaRPr sz="1900"/>
                    </a:p>
                  </a:txBody>
                  <a:tcPr marL="91467" marR="91467" marT="45733" marB="45733">
                    <a:solidFill>
                      <a:schemeClr val="accent1">
                        <a:lumMod val="20000"/>
                        <a:lumOff val="80000"/>
                      </a:schemeClr>
                    </a:solidFill>
                  </a:tcPr>
                </a:tc>
                <a:tc>
                  <a:txBody>
                    <a:bodyPr/>
                    <a:lstStyle/>
                    <a:p>
                      <a:pPr marL="0" marR="0" lvl="0" indent="0" algn="l" rtl="0">
                        <a:spcBef>
                          <a:spcPts val="0"/>
                        </a:spcBef>
                        <a:buSzPct val="25000"/>
                        <a:buNone/>
                      </a:pPr>
                      <a:endParaRPr sz="1900" dirty="0"/>
                    </a:p>
                  </a:txBody>
                  <a:tcPr marL="91467" marR="91467" marT="45733" marB="45733">
                    <a:solidFill>
                      <a:schemeClr val="accent1">
                        <a:lumMod val="20000"/>
                        <a:lumOff val="80000"/>
                      </a:schemeClr>
                    </a:solidFill>
                  </a:tcPr>
                </a:tc>
                <a:tc>
                  <a:txBody>
                    <a:bodyPr/>
                    <a:lstStyle/>
                    <a:p>
                      <a:pPr marL="0" marR="0" lvl="0" indent="0" algn="l" rtl="0">
                        <a:spcBef>
                          <a:spcPts val="0"/>
                        </a:spcBef>
                        <a:buSzPct val="25000"/>
                        <a:buNone/>
                      </a:pPr>
                      <a:endParaRPr sz="1900"/>
                    </a:p>
                  </a:txBody>
                  <a:tcPr marL="91467" marR="91467" marT="45733" marB="45733">
                    <a:solidFill>
                      <a:schemeClr val="accent1">
                        <a:lumMod val="20000"/>
                        <a:lumOff val="80000"/>
                      </a:schemeClr>
                    </a:solidFill>
                  </a:tcPr>
                </a:tc>
                <a:tc>
                  <a:txBody>
                    <a:bodyPr/>
                    <a:lstStyle/>
                    <a:p>
                      <a:pPr marL="0" marR="0" lvl="0" indent="0" algn="l" rtl="0">
                        <a:spcBef>
                          <a:spcPts val="0"/>
                        </a:spcBef>
                        <a:buSzPct val="25000"/>
                        <a:buNone/>
                      </a:pPr>
                      <a:endParaRPr sz="1900" dirty="0"/>
                    </a:p>
                  </a:txBody>
                  <a:tcPr marL="91467" marR="91467" marT="45733" marB="45733">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626" name="Shape 626"/>
          <p:cNvSpPr txBox="1"/>
          <p:nvPr/>
        </p:nvSpPr>
        <p:spPr>
          <a:xfrm>
            <a:off x="7200575" y="6224960"/>
            <a:ext cx="2877111" cy="523219"/>
          </a:xfrm>
          <a:prstGeom prst="rect">
            <a:avLst/>
          </a:prstGeom>
          <a:solidFill>
            <a:srgbClr val="0070C0"/>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SzPct val="25000"/>
            </a:pPr>
            <a:r>
              <a:rPr kumimoji="0" lang="en" sz="1600" kern="0" dirty="0">
                <a:solidFill>
                  <a:srgbClr val="FFFFFF"/>
                </a:solidFill>
                <a:latin typeface="Arial"/>
                <a:cs typeface="Arial"/>
                <a:sym typeface="Arial"/>
              </a:rPr>
              <a:t>Martinho-Corbishley, Nixon and Carter, </a:t>
            </a:r>
            <a:r>
              <a:rPr kumimoji="0" lang="en" sz="1600" i="1" kern="0" dirty="0">
                <a:solidFill>
                  <a:srgbClr val="FFFFFF"/>
                </a:solidFill>
                <a:latin typeface="Arial"/>
                <a:cs typeface="Arial"/>
                <a:sym typeface="Arial"/>
              </a:rPr>
              <a:t>Proc. BTAS 2016</a:t>
            </a:r>
          </a:p>
        </p:txBody>
      </p:sp>
      <p:cxnSp>
        <p:nvCxnSpPr>
          <p:cNvPr id="627" name="Shape 627"/>
          <p:cNvCxnSpPr/>
          <p:nvPr/>
        </p:nvCxnSpPr>
        <p:spPr>
          <a:xfrm>
            <a:off x="390524" y="1345108"/>
            <a:ext cx="11410949" cy="0"/>
          </a:xfrm>
          <a:prstGeom prst="straightConnector1">
            <a:avLst/>
          </a:prstGeom>
          <a:noFill/>
          <a:ln w="9525" cap="flat" cmpd="sng">
            <a:solidFill>
              <a:schemeClr val="dk1"/>
            </a:solidFill>
            <a:prstDash val="solid"/>
            <a:miter/>
            <a:headEnd type="none" w="med" len="med"/>
            <a:tailEnd type="none" w="med" len="med"/>
          </a:ln>
        </p:spPr>
      </p:cxnSp>
      <p:sp>
        <p:nvSpPr>
          <p:cNvPr id="628" name="Shape 628"/>
          <p:cNvSpPr txBox="1"/>
          <p:nvPr/>
        </p:nvSpPr>
        <p:spPr>
          <a:xfrm>
            <a:off x="390525" y="442368"/>
            <a:ext cx="11410948" cy="11430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9999"/>
              </a:buClr>
              <a:buSzPct val="25000"/>
            </a:pPr>
            <a:r>
              <a:rPr kumimoji="0" lang="en" sz="3600" kern="0" dirty="0">
                <a:solidFill>
                  <a:srgbClr val="010000"/>
                </a:solidFill>
                <a:latin typeface="Calibri"/>
                <a:ea typeface="Calibri"/>
                <a:cs typeface="Calibri"/>
                <a:sym typeface="Calibri"/>
              </a:rPr>
              <a:t>Gender estimation on PETA</a:t>
            </a:r>
          </a:p>
        </p:txBody>
      </p:sp>
      <p:sp>
        <p:nvSpPr>
          <p:cNvPr id="630" name="Shape 630"/>
          <p:cNvSpPr txBox="1"/>
          <p:nvPr/>
        </p:nvSpPr>
        <p:spPr>
          <a:xfrm>
            <a:off x="8401199" y="5148265"/>
            <a:ext cx="1307700" cy="646200"/>
          </a:xfrm>
          <a:prstGeom prst="rect">
            <a:avLst/>
          </a:prstGeom>
          <a:no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Female</a:t>
            </a:r>
          </a:p>
        </p:txBody>
      </p:sp>
      <p:pic>
        <p:nvPicPr>
          <p:cNvPr id="631" name="Shape 631"/>
          <p:cNvPicPr preferRelativeResize="0"/>
          <p:nvPr/>
        </p:nvPicPr>
        <p:blipFill rotWithShape="1">
          <a:blip r:embed="rId3">
            <a:alphaModFix/>
          </a:blip>
          <a:srcRect/>
          <a:stretch/>
        </p:blipFill>
        <p:spPr>
          <a:xfrm>
            <a:off x="8435870" y="2387806"/>
            <a:ext cx="1137892" cy="2471973"/>
          </a:xfrm>
          <a:prstGeom prst="rect">
            <a:avLst/>
          </a:prstGeom>
          <a:noFill/>
          <a:ln>
            <a:noFill/>
          </a:ln>
        </p:spPr>
      </p:pic>
      <p:grpSp>
        <p:nvGrpSpPr>
          <p:cNvPr id="632" name="Shape 632"/>
          <p:cNvGrpSpPr/>
          <p:nvPr/>
        </p:nvGrpSpPr>
        <p:grpSpPr>
          <a:xfrm>
            <a:off x="3746999" y="2441124"/>
            <a:ext cx="1307700" cy="3353341"/>
            <a:chOff x="3740412" y="2441124"/>
            <a:chExt cx="1307700" cy="3353342"/>
          </a:xfrm>
        </p:grpSpPr>
        <p:sp>
          <p:nvSpPr>
            <p:cNvPr id="633" name="Shape 633"/>
            <p:cNvSpPr txBox="1"/>
            <p:nvPr/>
          </p:nvSpPr>
          <p:spPr>
            <a:xfrm>
              <a:off x="3740412" y="5148266"/>
              <a:ext cx="1307700" cy="646200"/>
            </a:xfrm>
            <a:prstGeom prst="rect">
              <a:avLst/>
            </a:prstGeom>
            <a:no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Female</a:t>
              </a:r>
            </a:p>
          </p:txBody>
        </p:sp>
        <p:pic>
          <p:nvPicPr>
            <p:cNvPr id="634" name="Shape 634"/>
            <p:cNvPicPr preferRelativeResize="0"/>
            <p:nvPr/>
          </p:nvPicPr>
          <p:blipFill rotWithShape="1">
            <a:blip r:embed="rId4">
              <a:alphaModFix/>
            </a:blip>
            <a:srcRect/>
            <a:stretch/>
          </p:blipFill>
          <p:spPr>
            <a:xfrm>
              <a:off x="3798960" y="2441124"/>
              <a:ext cx="1181100" cy="2352674"/>
            </a:xfrm>
            <a:prstGeom prst="rect">
              <a:avLst/>
            </a:prstGeom>
            <a:noFill/>
            <a:ln>
              <a:noFill/>
            </a:ln>
          </p:spPr>
        </p:pic>
      </p:grpSp>
      <p:pic>
        <p:nvPicPr>
          <p:cNvPr id="636" name="Shape 636"/>
          <p:cNvPicPr preferRelativeResize="0"/>
          <p:nvPr/>
        </p:nvPicPr>
        <p:blipFill rotWithShape="1">
          <a:blip r:embed="rId5">
            <a:alphaModFix/>
          </a:blip>
          <a:srcRect/>
          <a:stretch/>
        </p:blipFill>
        <p:spPr>
          <a:xfrm>
            <a:off x="6117995" y="2362409"/>
            <a:ext cx="1231871" cy="2510104"/>
          </a:xfrm>
          <a:prstGeom prst="rect">
            <a:avLst/>
          </a:prstGeom>
          <a:noFill/>
          <a:ln>
            <a:noFill/>
          </a:ln>
        </p:spPr>
      </p:pic>
      <p:sp>
        <p:nvSpPr>
          <p:cNvPr id="637" name="Shape 637"/>
          <p:cNvSpPr txBox="1"/>
          <p:nvPr/>
        </p:nvSpPr>
        <p:spPr>
          <a:xfrm>
            <a:off x="6060801" y="5124800"/>
            <a:ext cx="1307700" cy="646200"/>
          </a:xfrm>
          <a:prstGeom prst="rect">
            <a:avLst/>
          </a:prstGeom>
          <a:no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Female</a:t>
            </a:r>
          </a:p>
        </p:txBody>
      </p:sp>
      <p:sp>
        <p:nvSpPr>
          <p:cNvPr id="638" name="Shape 638"/>
          <p:cNvSpPr txBox="1"/>
          <p:nvPr/>
        </p:nvSpPr>
        <p:spPr>
          <a:xfrm>
            <a:off x="3495637" y="5150391"/>
            <a:ext cx="1800920" cy="646331"/>
          </a:xfrm>
          <a:prstGeom prst="rect">
            <a:avLst/>
          </a:prstGeom>
          <a:solidFill>
            <a:schemeClr val="accent1">
              <a:lumMod val="20000"/>
              <a:lumOff val="80000"/>
            </a:schemeClr>
          </a:solid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A5A5A5"/>
              </a:buClr>
              <a:buSzPct val="100000"/>
              <a:buFont typeface="Times New Roman"/>
              <a:buAutoNum type="alphaUcPeriod"/>
            </a:pPr>
            <a:r>
              <a:rPr kumimoji="0" lang="en" sz="1867" kern="0" dirty="0">
                <a:solidFill>
                  <a:srgbClr val="A5A5A5"/>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FF0000"/>
              </a:buClr>
              <a:buSzPct val="100000"/>
              <a:buFont typeface="Times New Roman"/>
              <a:buAutoNum type="alphaUcPeriod"/>
            </a:pPr>
            <a:r>
              <a:rPr kumimoji="0" lang="en" sz="1867" kern="0" dirty="0">
                <a:solidFill>
                  <a:srgbClr val="FF0000"/>
                </a:solidFill>
                <a:latin typeface="Times New Roman"/>
                <a:ea typeface="Times New Roman"/>
                <a:cs typeface="Times New Roman"/>
                <a:sym typeface="Times New Roman"/>
              </a:rPr>
              <a:t>Female</a:t>
            </a:r>
          </a:p>
        </p:txBody>
      </p:sp>
      <p:sp>
        <p:nvSpPr>
          <p:cNvPr id="639" name="Shape 639"/>
          <p:cNvSpPr txBox="1"/>
          <p:nvPr/>
        </p:nvSpPr>
        <p:spPr>
          <a:xfrm>
            <a:off x="8140703" y="5150391"/>
            <a:ext cx="1800920" cy="646331"/>
          </a:xfrm>
          <a:prstGeom prst="rect">
            <a:avLst/>
          </a:prstGeom>
          <a:solidFill>
            <a:schemeClr val="accent1">
              <a:lumMod val="20000"/>
              <a:lumOff val="80000"/>
            </a:schemeClr>
          </a:solid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BFBFBF"/>
              </a:buClr>
              <a:buSzPct val="100000"/>
              <a:buFont typeface="Times New Roman"/>
              <a:buAutoNum type="alphaUcPeriod"/>
            </a:pPr>
            <a:r>
              <a:rPr kumimoji="0" lang="en" sz="1867" kern="0" dirty="0">
                <a:solidFill>
                  <a:srgbClr val="BFBFBF"/>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FF0000"/>
              </a:buClr>
              <a:buSzPct val="100000"/>
              <a:buFont typeface="Times New Roman"/>
              <a:buAutoNum type="alphaUcPeriod"/>
            </a:pPr>
            <a:r>
              <a:rPr kumimoji="0" lang="en" sz="1867" kern="0" dirty="0">
                <a:solidFill>
                  <a:srgbClr val="FF0000"/>
                </a:solidFill>
                <a:latin typeface="Times New Roman"/>
                <a:ea typeface="Times New Roman"/>
                <a:cs typeface="Times New Roman"/>
                <a:sym typeface="Times New Roman"/>
              </a:rPr>
              <a:t>Female</a:t>
            </a:r>
          </a:p>
        </p:txBody>
      </p:sp>
      <p:sp>
        <p:nvSpPr>
          <p:cNvPr id="640" name="Shape 640"/>
          <p:cNvSpPr txBox="1"/>
          <p:nvPr/>
        </p:nvSpPr>
        <p:spPr>
          <a:xfrm>
            <a:off x="5822215" y="5150391"/>
            <a:ext cx="1800920" cy="646331"/>
          </a:xfrm>
          <a:prstGeom prst="rect">
            <a:avLst/>
          </a:prstGeom>
          <a:solidFill>
            <a:schemeClr val="accent1">
              <a:lumMod val="20000"/>
              <a:lumOff val="80000"/>
            </a:schemeClr>
          </a:solid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FF0000"/>
              </a:buClr>
              <a:buSzPct val="100000"/>
              <a:buFont typeface="Times New Roman"/>
              <a:buAutoNum type="alphaUcPeriod"/>
            </a:pPr>
            <a:r>
              <a:rPr kumimoji="0" lang="en" sz="1867" kern="0" dirty="0">
                <a:solidFill>
                  <a:srgbClr val="FF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BFBFBF"/>
              </a:buClr>
              <a:buSzPct val="100000"/>
              <a:buFont typeface="Times New Roman"/>
              <a:buAutoNum type="alphaUcPeriod"/>
            </a:pPr>
            <a:r>
              <a:rPr kumimoji="0" lang="en" sz="1867" kern="0" dirty="0">
                <a:solidFill>
                  <a:srgbClr val="BFBFBF"/>
                </a:solidFill>
                <a:latin typeface="Times New Roman"/>
                <a:ea typeface="Times New Roman"/>
                <a:cs typeface="Times New Roman"/>
                <a:sym typeface="Times New Roman"/>
              </a:rPr>
              <a:t>Female</a:t>
            </a:r>
          </a:p>
        </p:txBody>
      </p:sp>
      <p:sp>
        <p:nvSpPr>
          <p:cNvPr id="641" name="Shape 641"/>
          <p:cNvSpPr txBox="1"/>
          <p:nvPr/>
        </p:nvSpPr>
        <p:spPr>
          <a:xfrm>
            <a:off x="2021039" y="5279921"/>
            <a:ext cx="1245264" cy="646331"/>
          </a:xfrm>
          <a:prstGeom prst="rect">
            <a:avLst/>
          </a:prstGeom>
          <a:noFill/>
          <a:ln>
            <a:noFill/>
          </a:ln>
        </p:spPr>
        <p:txBody>
          <a:bodyPr lIns="91433" tIns="45700" rIns="91433" bIns="45700" anchor="t" anchorCtr="0">
            <a:noAutofit/>
          </a:bodyPr>
          <a:lstStyle/>
          <a:p>
            <a:pPr algn="l" defTabSz="1219170" eaLnBrk="1" fontAlgn="auto" hangingPunct="1">
              <a:spcBef>
                <a:spcPts val="0"/>
              </a:spcBef>
              <a:spcAft>
                <a:spcPts val="0"/>
              </a:spcAft>
              <a:buSzPct val="25000"/>
            </a:pPr>
            <a:r>
              <a:rPr kumimoji="0" lang="en" sz="1867" kern="0">
                <a:solidFill>
                  <a:srgbClr val="009999"/>
                </a:solidFill>
                <a:latin typeface="Calibri"/>
                <a:ea typeface="Calibri"/>
                <a:cs typeface="Calibri"/>
                <a:sym typeface="Calibri"/>
              </a:rPr>
              <a:t>PETA label</a:t>
            </a:r>
          </a:p>
          <a:p>
            <a:pPr algn="l" defTabSz="1219170" eaLnBrk="1" fontAlgn="auto" hangingPunct="1">
              <a:spcBef>
                <a:spcPts val="0"/>
              </a:spcBef>
              <a:spcAft>
                <a:spcPts val="0"/>
              </a:spcAft>
            </a:pPr>
            <a:endParaRPr kumimoji="0" sz="1867" kern="0">
              <a:solidFill>
                <a:srgbClr val="009999"/>
              </a:solidFill>
              <a:latin typeface="Calibri"/>
              <a:ea typeface="Calibri"/>
              <a:cs typeface="Calibri"/>
              <a:sym typeface="Calibri"/>
            </a:endParaRPr>
          </a:p>
        </p:txBody>
      </p:sp>
      <p:sp>
        <p:nvSpPr>
          <p:cNvPr id="2" name="Rectangle 1"/>
          <p:cNvSpPr/>
          <p:nvPr/>
        </p:nvSpPr>
        <p:spPr>
          <a:xfrm>
            <a:off x="3495637" y="2404549"/>
            <a:ext cx="1720419" cy="24186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19" name="Rectangle 18"/>
          <p:cNvSpPr/>
          <p:nvPr/>
        </p:nvSpPr>
        <p:spPr>
          <a:xfrm>
            <a:off x="3698837" y="5230368"/>
            <a:ext cx="1597720" cy="61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20" name="Rectangle 19"/>
          <p:cNvSpPr/>
          <p:nvPr/>
        </p:nvSpPr>
        <p:spPr>
          <a:xfrm>
            <a:off x="6043627" y="5120640"/>
            <a:ext cx="1597720" cy="61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21" name="Rectangle 20"/>
          <p:cNvSpPr/>
          <p:nvPr/>
        </p:nvSpPr>
        <p:spPr>
          <a:xfrm>
            <a:off x="5803435" y="2362149"/>
            <a:ext cx="1883800" cy="2526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Tree>
    <p:extLst>
      <p:ext uri="{BB962C8B-B14F-4D97-AF65-F5344CB8AC3E}">
        <p14:creationId xmlns:p14="http://schemas.microsoft.com/office/powerpoint/2010/main" val="157102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p:bldP spid="637" grpId="0"/>
      <p:bldP spid="638" grpId="0" animBg="1"/>
      <p:bldP spid="639" grpId="0" animBg="1"/>
      <p:bldP spid="640" grpId="0" animBg="1"/>
      <p:bldP spid="2"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81200" y="116632"/>
            <a:ext cx="8229600" cy="1143000"/>
          </a:xfrm>
        </p:spPr>
        <p:txBody>
          <a:bodyPr>
            <a:noAutofit/>
          </a:bodyPr>
          <a:lstStyle/>
          <a:p>
            <a:r>
              <a:rPr lang="en-US" altLang="ja-JP" sz="3600" dirty="0">
                <a:latin typeface="Calibri" pitchFamily="34" charset="0"/>
                <a:cs typeface="Calibri" pitchFamily="34" charset="0"/>
              </a:rPr>
              <a:t>Gait-based Age Estimation using a Whole-generation Gait Database</a:t>
            </a:r>
            <a:endParaRPr lang="ja-JP" altLang="en-US" sz="3600" dirty="0"/>
          </a:p>
        </p:txBody>
      </p:sp>
      <p:sp>
        <p:nvSpPr>
          <p:cNvPr id="3" name="コンテンツ プレースホルダ 2"/>
          <p:cNvSpPr>
            <a:spLocks noGrp="1"/>
          </p:cNvSpPr>
          <p:nvPr>
            <p:ph idx="1"/>
          </p:nvPr>
        </p:nvSpPr>
        <p:spPr>
          <a:xfrm>
            <a:off x="1981200" y="1340769"/>
            <a:ext cx="8229600" cy="4525963"/>
          </a:xfrm>
        </p:spPr>
        <p:txBody>
          <a:bodyPr/>
          <a:lstStyle/>
          <a:p>
            <a:r>
              <a:rPr kumimoji="1" lang="en-US" altLang="ja-JP" dirty="0"/>
              <a:t>How old is he/she?</a:t>
            </a:r>
            <a:endParaRPr kumimoji="1" lang="ja-JP" altLang="en-US" dirty="0"/>
          </a:p>
        </p:txBody>
      </p:sp>
      <p:graphicFrame>
        <p:nvGraphicFramePr>
          <p:cNvPr id="5" name="表 4"/>
          <p:cNvGraphicFramePr>
            <a:graphicFrameLocks noGrp="1"/>
          </p:cNvGraphicFramePr>
          <p:nvPr>
            <p:extLst/>
          </p:nvPr>
        </p:nvGraphicFramePr>
        <p:xfrm>
          <a:off x="1991543" y="1844824"/>
          <a:ext cx="8208912" cy="4104456"/>
        </p:xfrm>
        <a:graphic>
          <a:graphicData uri="http://schemas.openxmlformats.org/drawingml/2006/table">
            <a:tbl>
              <a:tblPr firstRow="1" bandRow="1">
                <a:tableStyleId>{5940675A-B579-460E-94D1-54222C63F5DA}</a:tableStyleId>
              </a:tblPr>
              <a:tblGrid>
                <a:gridCol w="1243548">
                  <a:extLst>
                    <a:ext uri="{9D8B030D-6E8A-4147-A177-3AD203B41FA5}">
                      <a16:colId xmlns:a16="http://schemas.microsoft.com/office/drawing/2014/main" val="20000"/>
                    </a:ext>
                  </a:extLst>
                </a:gridCol>
                <a:gridCol w="2321788">
                  <a:extLst>
                    <a:ext uri="{9D8B030D-6E8A-4147-A177-3AD203B41FA5}">
                      <a16:colId xmlns:a16="http://schemas.microsoft.com/office/drawing/2014/main" val="20001"/>
                    </a:ext>
                  </a:extLst>
                </a:gridCol>
                <a:gridCol w="2321788">
                  <a:extLst>
                    <a:ext uri="{9D8B030D-6E8A-4147-A177-3AD203B41FA5}">
                      <a16:colId xmlns:a16="http://schemas.microsoft.com/office/drawing/2014/main" val="20002"/>
                    </a:ext>
                  </a:extLst>
                </a:gridCol>
                <a:gridCol w="2321788">
                  <a:extLst>
                    <a:ext uri="{9D8B030D-6E8A-4147-A177-3AD203B41FA5}">
                      <a16:colId xmlns:a16="http://schemas.microsoft.com/office/drawing/2014/main" val="20003"/>
                    </a:ext>
                  </a:extLst>
                </a:gridCol>
              </a:tblGrid>
              <a:tr h="365759">
                <a:tc>
                  <a:txBody>
                    <a:bodyPr/>
                    <a:lstStyle/>
                    <a:p>
                      <a:r>
                        <a:rPr kumimoji="1" lang="en-US" altLang="ja-JP" dirty="0"/>
                        <a:t>Subject</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a:t>
                      </a:r>
                      <a:endParaRPr kumimoji="1" lang="ja-JP" altLang="en-US" dirty="0"/>
                    </a:p>
                  </a:txBody>
                  <a:tcPr/>
                </a:tc>
                <a:extLst>
                  <a:ext uri="{0D108BD9-81ED-4DB2-BD59-A6C34878D82A}">
                    <a16:rowId xmlns:a16="http://schemas.microsoft.com/office/drawing/2014/main" val="10000"/>
                  </a:ext>
                </a:extLst>
              </a:tr>
              <a:tr h="2664295">
                <a:tc>
                  <a:txBody>
                    <a:bodyPr/>
                    <a:lstStyle/>
                    <a:p>
                      <a:r>
                        <a:rPr kumimoji="1" lang="en-US" altLang="ja-JP" dirty="0"/>
                        <a:t>Gait</a:t>
                      </a:r>
                      <a:endParaRPr kumimoji="1" lang="ja-JP" altLang="en-US" dirty="0"/>
                    </a:p>
                  </a:txBody>
                  <a:tcPr anchor="ct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1"/>
                  </a:ext>
                </a:extLst>
              </a:tr>
              <a:tr h="1074401">
                <a:tc>
                  <a:txBody>
                    <a:bodyPr/>
                    <a:lstStyle/>
                    <a:p>
                      <a:r>
                        <a:rPr kumimoji="1" lang="en-US" altLang="ja-JP" dirty="0"/>
                        <a:t>Age</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002"/>
                  </a:ext>
                </a:extLst>
              </a:tr>
            </a:tbl>
          </a:graphicData>
        </a:graphic>
      </p:graphicFrame>
      <p:pic>
        <p:nvPicPr>
          <p:cNvPr id="13" name="1000116_Male_4yrs.mpg">
            <a:hlinkClick r:id="" action="ppaction://media"/>
          </p:cNvPr>
          <p:cNvPicPr>
            <a:picLocks noChangeAspect="1"/>
          </p:cNvPicPr>
          <p:nvPr>
            <a:videoFile r:link="rId3"/>
            <p:extLst>
              <p:ext uri="{DAA4B4D4-6D71-4841-9C94-3DE7FCFB9230}">
                <p14:media xmlns:p14="http://schemas.microsoft.com/office/powerpoint/2010/main" r:link="rId2"/>
              </p:ext>
            </p:extLst>
          </p:nvPr>
        </p:nvPicPr>
        <p:blipFill>
          <a:blip r:embed="rId10"/>
          <a:stretch>
            <a:fillRect/>
          </a:stretch>
        </p:blipFill>
        <p:spPr>
          <a:xfrm>
            <a:off x="3475112" y="2276872"/>
            <a:ext cx="1828800" cy="2438400"/>
          </a:xfrm>
          <a:prstGeom prst="rect">
            <a:avLst/>
          </a:prstGeom>
        </p:spPr>
      </p:pic>
      <p:pic>
        <p:nvPicPr>
          <p:cNvPr id="14" name="2000029_Female_34yrs.mpg">
            <a:hlinkClick r:id="" action="ppaction://media"/>
          </p:cNvPr>
          <p:cNvPicPr>
            <a:picLocks noChangeAspect="1"/>
          </p:cNvPicPr>
          <p:nvPr>
            <a:videoFile r:link="rId5"/>
            <p:extLst>
              <p:ext uri="{DAA4B4D4-6D71-4841-9C94-3DE7FCFB9230}">
                <p14:media xmlns:p14="http://schemas.microsoft.com/office/powerpoint/2010/main" r:link="rId4"/>
              </p:ext>
            </p:extLst>
          </p:nvPr>
        </p:nvPicPr>
        <p:blipFill>
          <a:blip r:embed="rId11"/>
          <a:stretch>
            <a:fillRect/>
          </a:stretch>
        </p:blipFill>
        <p:spPr>
          <a:xfrm>
            <a:off x="8112224" y="2276872"/>
            <a:ext cx="1828800" cy="2438400"/>
          </a:xfrm>
          <a:prstGeom prst="rect">
            <a:avLst/>
          </a:prstGeom>
        </p:spPr>
      </p:pic>
      <p:pic>
        <p:nvPicPr>
          <p:cNvPr id="15" name="3000470_Male_82yrs.mpg">
            <a:hlinkClick r:id="" action="ppaction://media"/>
          </p:cNvPr>
          <p:cNvPicPr>
            <a:picLocks noChangeAspect="1"/>
          </p:cNvPicPr>
          <p:nvPr>
            <a:videoFile r:link="rId7"/>
            <p:extLst>
              <p:ext uri="{DAA4B4D4-6D71-4841-9C94-3DE7FCFB9230}">
                <p14:media xmlns:p14="http://schemas.microsoft.com/office/powerpoint/2010/main" r:link="rId6"/>
              </p:ext>
            </p:extLst>
          </p:nvPr>
        </p:nvPicPr>
        <p:blipFill>
          <a:blip r:embed="rId12"/>
          <a:stretch>
            <a:fillRect/>
          </a:stretch>
        </p:blipFill>
        <p:spPr>
          <a:xfrm>
            <a:off x="5779368" y="2276872"/>
            <a:ext cx="1828800" cy="2438400"/>
          </a:xfrm>
          <a:prstGeom prst="rect">
            <a:avLst/>
          </a:prstGeom>
        </p:spPr>
      </p:pic>
      <p:sp>
        <p:nvSpPr>
          <p:cNvPr id="16" name="テキスト ボックス 15"/>
          <p:cNvSpPr txBox="1"/>
          <p:nvPr/>
        </p:nvSpPr>
        <p:spPr>
          <a:xfrm>
            <a:off x="3575721" y="4972557"/>
            <a:ext cx="1659429" cy="923330"/>
          </a:xfrm>
          <a:prstGeom prst="rect">
            <a:avLst/>
          </a:prstGeom>
          <a:noFill/>
        </p:spPr>
        <p:txBody>
          <a:bodyPr wrap="none" rtlCol="0">
            <a:spAutoFit/>
          </a:bodyPr>
          <a:lstStyle/>
          <a:p>
            <a:pPr marL="342900" indent="-342900">
              <a:buFontTx/>
              <a:buAutoNum type="alphaUcPeriod"/>
            </a:pPr>
            <a:r>
              <a:rPr lang="en-US" altLang="ja-JP" sz="1800" dirty="0">
                <a:solidFill>
                  <a:srgbClr val="000000"/>
                </a:solidFill>
              </a:rPr>
              <a:t>4 years old</a:t>
            </a:r>
          </a:p>
          <a:p>
            <a:pPr marL="342900" indent="-342900">
              <a:buFontTx/>
              <a:buAutoNum type="alphaUcPeriod"/>
            </a:pPr>
            <a:r>
              <a:rPr lang="en-US" altLang="ja-JP" sz="1800" dirty="0">
                <a:solidFill>
                  <a:srgbClr val="000000"/>
                </a:solidFill>
              </a:rPr>
              <a:t>14 years old</a:t>
            </a:r>
          </a:p>
          <a:p>
            <a:pPr marL="342900" indent="-342900">
              <a:buFontTx/>
              <a:buAutoNum type="alphaUcPeriod"/>
            </a:pPr>
            <a:r>
              <a:rPr lang="en-US" altLang="ja-JP" sz="1800" dirty="0">
                <a:solidFill>
                  <a:srgbClr val="000000"/>
                </a:solidFill>
              </a:rPr>
              <a:t>24 years old</a:t>
            </a:r>
            <a:endParaRPr lang="ja-JP" altLang="en-US" sz="1800" dirty="0">
              <a:solidFill>
                <a:srgbClr val="000000"/>
              </a:solidFill>
            </a:endParaRPr>
          </a:p>
        </p:txBody>
      </p:sp>
      <p:sp>
        <p:nvSpPr>
          <p:cNvPr id="17" name="テキスト ボックス 16"/>
          <p:cNvSpPr txBox="1"/>
          <p:nvPr/>
        </p:nvSpPr>
        <p:spPr>
          <a:xfrm>
            <a:off x="3502992" y="4953942"/>
            <a:ext cx="1800921" cy="923330"/>
          </a:xfrm>
          <a:prstGeom prst="rect">
            <a:avLst/>
          </a:prstGeom>
          <a:solidFill>
            <a:schemeClr val="bg1"/>
          </a:solidFill>
        </p:spPr>
        <p:txBody>
          <a:bodyPr wrap="square" rtlCol="0">
            <a:spAutoFit/>
          </a:bodyPr>
          <a:lstStyle/>
          <a:p>
            <a:pPr marL="342900" indent="-342900">
              <a:buFontTx/>
              <a:buAutoNum type="alphaUcPeriod"/>
            </a:pPr>
            <a:r>
              <a:rPr lang="en-US" altLang="ja-JP" sz="1800" dirty="0">
                <a:solidFill>
                  <a:srgbClr val="FF0000"/>
                </a:solidFill>
              </a:rPr>
              <a:t>4 years old</a:t>
            </a:r>
          </a:p>
          <a:p>
            <a:pPr marL="342900" indent="-342900">
              <a:buFontTx/>
              <a:buAutoNum type="alphaUcPeriod"/>
            </a:pPr>
            <a:r>
              <a:rPr lang="en-US" altLang="ja-JP" sz="1800" dirty="0">
                <a:solidFill>
                  <a:srgbClr val="FFFFFF">
                    <a:lumMod val="75000"/>
                  </a:srgbClr>
                </a:solidFill>
              </a:rPr>
              <a:t>14 years old</a:t>
            </a:r>
          </a:p>
          <a:p>
            <a:pPr marL="342900" indent="-342900">
              <a:buFontTx/>
              <a:buAutoNum type="alphaUcPeriod"/>
            </a:pPr>
            <a:r>
              <a:rPr lang="en-US" altLang="ja-JP" sz="1800" dirty="0">
                <a:solidFill>
                  <a:srgbClr val="FFFFFF">
                    <a:lumMod val="75000"/>
                  </a:srgbClr>
                </a:solidFill>
              </a:rPr>
              <a:t>24 years old</a:t>
            </a:r>
            <a:endParaRPr lang="ja-JP" altLang="en-US" sz="1800" dirty="0">
              <a:solidFill>
                <a:srgbClr val="FFFFFF">
                  <a:lumMod val="75000"/>
                </a:srgbClr>
              </a:solidFill>
            </a:endParaRPr>
          </a:p>
        </p:txBody>
      </p:sp>
      <p:sp>
        <p:nvSpPr>
          <p:cNvPr id="18" name="テキスト ボックス 17"/>
          <p:cNvSpPr txBox="1"/>
          <p:nvPr/>
        </p:nvSpPr>
        <p:spPr>
          <a:xfrm>
            <a:off x="8240949" y="4869160"/>
            <a:ext cx="1659429" cy="923330"/>
          </a:xfrm>
          <a:prstGeom prst="rect">
            <a:avLst/>
          </a:prstGeom>
          <a:noFill/>
        </p:spPr>
        <p:txBody>
          <a:bodyPr wrap="none" rtlCol="0">
            <a:spAutoFit/>
          </a:bodyPr>
          <a:lstStyle/>
          <a:p>
            <a:pPr marL="342900" indent="-342900">
              <a:buFontTx/>
              <a:buAutoNum type="alphaUcPeriod"/>
            </a:pPr>
            <a:r>
              <a:rPr lang="en-US" altLang="ja-JP" sz="1800" dirty="0">
                <a:solidFill>
                  <a:srgbClr val="000000"/>
                </a:solidFill>
              </a:rPr>
              <a:t>24 years old</a:t>
            </a:r>
          </a:p>
          <a:p>
            <a:pPr marL="342900" indent="-342900">
              <a:buFontTx/>
              <a:buAutoNum type="alphaUcPeriod"/>
            </a:pPr>
            <a:r>
              <a:rPr lang="en-US" altLang="ja-JP" sz="1800" dirty="0">
                <a:solidFill>
                  <a:srgbClr val="000000"/>
                </a:solidFill>
              </a:rPr>
              <a:t>34 years old</a:t>
            </a:r>
          </a:p>
          <a:p>
            <a:pPr marL="342900" indent="-342900">
              <a:buFontTx/>
              <a:buAutoNum type="alphaUcPeriod"/>
            </a:pPr>
            <a:r>
              <a:rPr lang="en-US" altLang="ja-JP" sz="1800" dirty="0">
                <a:solidFill>
                  <a:srgbClr val="000000"/>
                </a:solidFill>
              </a:rPr>
              <a:t>44 years old</a:t>
            </a:r>
            <a:endParaRPr lang="ja-JP" altLang="en-US" sz="1800" dirty="0">
              <a:solidFill>
                <a:srgbClr val="000000"/>
              </a:solidFill>
            </a:endParaRPr>
          </a:p>
        </p:txBody>
      </p:sp>
      <p:sp>
        <p:nvSpPr>
          <p:cNvPr id="19" name="テキスト ボックス 18"/>
          <p:cNvSpPr txBox="1"/>
          <p:nvPr/>
        </p:nvSpPr>
        <p:spPr>
          <a:xfrm>
            <a:off x="8176829" y="4941168"/>
            <a:ext cx="1800921" cy="923330"/>
          </a:xfrm>
          <a:prstGeom prst="rect">
            <a:avLst/>
          </a:prstGeom>
          <a:solidFill>
            <a:schemeClr val="bg1"/>
          </a:solidFill>
        </p:spPr>
        <p:txBody>
          <a:bodyPr wrap="square" rtlCol="0">
            <a:spAutoFit/>
          </a:bodyPr>
          <a:lstStyle/>
          <a:p>
            <a:pPr marL="342900" indent="-342900">
              <a:buFontTx/>
              <a:buAutoNum type="alphaUcPeriod"/>
            </a:pPr>
            <a:r>
              <a:rPr lang="en-US" altLang="ja-JP" sz="1800" dirty="0">
                <a:solidFill>
                  <a:srgbClr val="FFFFFF">
                    <a:lumMod val="75000"/>
                  </a:srgbClr>
                </a:solidFill>
              </a:rPr>
              <a:t>24 years old</a:t>
            </a:r>
          </a:p>
          <a:p>
            <a:pPr marL="342900" indent="-342900">
              <a:buFontTx/>
              <a:buAutoNum type="alphaUcPeriod"/>
            </a:pPr>
            <a:r>
              <a:rPr lang="en-US" altLang="ja-JP" sz="1800" dirty="0">
                <a:solidFill>
                  <a:srgbClr val="FF0000"/>
                </a:solidFill>
              </a:rPr>
              <a:t>34 years old</a:t>
            </a:r>
          </a:p>
          <a:p>
            <a:pPr marL="342900" indent="-342900">
              <a:buFontTx/>
              <a:buAutoNum type="alphaUcPeriod"/>
            </a:pPr>
            <a:r>
              <a:rPr lang="en-US" altLang="ja-JP" sz="1800" dirty="0">
                <a:solidFill>
                  <a:srgbClr val="FFFFFF">
                    <a:lumMod val="75000"/>
                  </a:srgbClr>
                </a:solidFill>
              </a:rPr>
              <a:t>44 years old</a:t>
            </a:r>
            <a:endParaRPr lang="ja-JP" altLang="en-US" sz="1800" dirty="0">
              <a:solidFill>
                <a:srgbClr val="FFFFFF">
                  <a:lumMod val="75000"/>
                </a:srgbClr>
              </a:solidFill>
            </a:endParaRPr>
          </a:p>
        </p:txBody>
      </p:sp>
      <p:sp>
        <p:nvSpPr>
          <p:cNvPr id="20" name="テキスト ボックス 19"/>
          <p:cNvSpPr txBox="1"/>
          <p:nvPr/>
        </p:nvSpPr>
        <p:spPr>
          <a:xfrm>
            <a:off x="5812612" y="4869160"/>
            <a:ext cx="1659429" cy="923330"/>
          </a:xfrm>
          <a:prstGeom prst="rect">
            <a:avLst/>
          </a:prstGeom>
          <a:noFill/>
        </p:spPr>
        <p:txBody>
          <a:bodyPr wrap="none" rtlCol="0">
            <a:spAutoFit/>
          </a:bodyPr>
          <a:lstStyle/>
          <a:p>
            <a:pPr marL="342900" indent="-342900">
              <a:buFontTx/>
              <a:buAutoNum type="alphaUcPeriod"/>
            </a:pPr>
            <a:r>
              <a:rPr lang="en-US" altLang="ja-JP" sz="1800" dirty="0">
                <a:solidFill>
                  <a:srgbClr val="000000"/>
                </a:solidFill>
              </a:rPr>
              <a:t>62 years old</a:t>
            </a:r>
          </a:p>
          <a:p>
            <a:pPr marL="342900" indent="-342900">
              <a:buFontTx/>
              <a:buAutoNum type="alphaUcPeriod"/>
            </a:pPr>
            <a:r>
              <a:rPr lang="en-US" altLang="ja-JP" sz="1800" dirty="0">
                <a:solidFill>
                  <a:srgbClr val="000000"/>
                </a:solidFill>
              </a:rPr>
              <a:t>72 years old</a:t>
            </a:r>
          </a:p>
          <a:p>
            <a:pPr marL="342900" indent="-342900">
              <a:buFontTx/>
              <a:buAutoNum type="alphaUcPeriod"/>
            </a:pPr>
            <a:r>
              <a:rPr lang="en-US" altLang="ja-JP" sz="1800" dirty="0">
                <a:solidFill>
                  <a:srgbClr val="000000"/>
                </a:solidFill>
              </a:rPr>
              <a:t>82 years old</a:t>
            </a:r>
            <a:endParaRPr lang="ja-JP" altLang="en-US" sz="1800" dirty="0">
              <a:solidFill>
                <a:srgbClr val="000000"/>
              </a:solidFill>
            </a:endParaRPr>
          </a:p>
        </p:txBody>
      </p:sp>
      <p:sp>
        <p:nvSpPr>
          <p:cNvPr id="21" name="テキスト ボックス 20"/>
          <p:cNvSpPr txBox="1"/>
          <p:nvPr/>
        </p:nvSpPr>
        <p:spPr>
          <a:xfrm>
            <a:off x="5735961" y="4941168"/>
            <a:ext cx="1800921" cy="923330"/>
          </a:xfrm>
          <a:prstGeom prst="rect">
            <a:avLst/>
          </a:prstGeom>
          <a:solidFill>
            <a:schemeClr val="bg1"/>
          </a:solidFill>
        </p:spPr>
        <p:txBody>
          <a:bodyPr wrap="square" rtlCol="0">
            <a:spAutoFit/>
          </a:bodyPr>
          <a:lstStyle/>
          <a:p>
            <a:pPr marL="342900" indent="-342900">
              <a:buFontTx/>
              <a:buAutoNum type="alphaUcPeriod"/>
            </a:pPr>
            <a:r>
              <a:rPr lang="en-US" altLang="ja-JP" sz="1800" dirty="0">
                <a:solidFill>
                  <a:srgbClr val="FFFFFF">
                    <a:lumMod val="75000"/>
                  </a:srgbClr>
                </a:solidFill>
              </a:rPr>
              <a:t>62 years old</a:t>
            </a:r>
          </a:p>
          <a:p>
            <a:pPr marL="342900" indent="-342900">
              <a:buFontTx/>
              <a:buAutoNum type="alphaUcPeriod"/>
            </a:pPr>
            <a:r>
              <a:rPr lang="en-US" altLang="ja-JP" sz="1800" dirty="0">
                <a:solidFill>
                  <a:srgbClr val="FFFFFF">
                    <a:lumMod val="75000"/>
                  </a:srgbClr>
                </a:solidFill>
              </a:rPr>
              <a:t>72 years old</a:t>
            </a:r>
          </a:p>
          <a:p>
            <a:pPr marL="342900" indent="-342900">
              <a:buFontTx/>
              <a:buAutoNum type="alphaUcPeriod"/>
            </a:pPr>
            <a:r>
              <a:rPr lang="en-US" altLang="ja-JP" sz="1800" dirty="0">
                <a:solidFill>
                  <a:srgbClr val="FF0000"/>
                </a:solidFill>
              </a:rPr>
              <a:t>82 years old</a:t>
            </a:r>
            <a:endParaRPr lang="ja-JP" altLang="en-US" sz="1800" dirty="0">
              <a:solidFill>
                <a:srgbClr val="FF0000"/>
              </a:solidFill>
            </a:endParaRPr>
          </a:p>
        </p:txBody>
      </p:sp>
      <p:sp>
        <p:nvSpPr>
          <p:cNvPr id="22" name="Text Box 19"/>
          <p:cNvSpPr txBox="1">
            <a:spLocks noChangeArrowheads="1"/>
          </p:cNvSpPr>
          <p:nvPr/>
        </p:nvSpPr>
        <p:spPr bwMode="auto">
          <a:xfrm>
            <a:off x="4673600" y="6118717"/>
            <a:ext cx="2540804" cy="523220"/>
          </a:xfrm>
          <a:prstGeom prst="rect">
            <a:avLst/>
          </a:prstGeom>
          <a:solidFill>
            <a:schemeClr val="accent4"/>
          </a:solidFill>
          <a:ln w="9525">
            <a:solidFill>
              <a:schemeClr val="bg2"/>
            </a:solidFill>
            <a:miter lim="800000"/>
            <a:headEnd/>
            <a:tailEnd/>
          </a:ln>
        </p:spPr>
        <p:txBody>
          <a:bodyPr wrap="square">
            <a:spAutoFit/>
          </a:bodyPr>
          <a:lstStyle/>
          <a:p>
            <a:r>
              <a:rPr lang="en-GB" sz="1400" dirty="0" err="1">
                <a:solidFill>
                  <a:schemeClr val="bg1"/>
                </a:solidFill>
              </a:rPr>
              <a:t>Makihara</a:t>
            </a:r>
            <a:r>
              <a:rPr lang="en-GB" sz="1400" dirty="0">
                <a:solidFill>
                  <a:schemeClr val="bg1"/>
                </a:solidFill>
              </a:rPr>
              <a:t>, Okumura, </a:t>
            </a:r>
            <a:r>
              <a:rPr lang="en-GB" sz="1400" dirty="0" err="1">
                <a:solidFill>
                  <a:schemeClr val="bg1"/>
                </a:solidFill>
              </a:rPr>
              <a:t>Iwama</a:t>
            </a:r>
            <a:r>
              <a:rPr lang="en-GB" sz="1400" dirty="0">
                <a:solidFill>
                  <a:schemeClr val="bg1"/>
                </a:solidFill>
              </a:rPr>
              <a:t>, and </a:t>
            </a:r>
            <a:r>
              <a:rPr lang="en-GB" sz="1400" dirty="0" err="1">
                <a:solidFill>
                  <a:schemeClr val="bg1"/>
                </a:solidFill>
              </a:rPr>
              <a:t>Yagi</a:t>
            </a:r>
            <a:r>
              <a:rPr lang="en-US" sz="1400" dirty="0">
                <a:solidFill>
                  <a:schemeClr val="bg1"/>
                </a:solidFill>
                <a:latin typeface="Arial Narrow" pitchFamily="34" charset="0"/>
              </a:rPr>
              <a:t>, </a:t>
            </a:r>
            <a:r>
              <a:rPr lang="en-US" sz="1400" i="1" dirty="0">
                <a:solidFill>
                  <a:schemeClr val="bg1"/>
                </a:solidFill>
                <a:latin typeface="Arial Narrow" pitchFamily="34" charset="0"/>
              </a:rPr>
              <a:t>Proc. IJCB 2011</a:t>
            </a:r>
            <a:endParaRPr lang="en-US" sz="1400" dirty="0">
              <a:solidFill>
                <a:schemeClr val="bg1"/>
              </a:solidFill>
              <a:latin typeface="Arial Narrow" pitchFamily="34" charset="0"/>
            </a:endParaRPr>
          </a:p>
        </p:txBody>
      </p:sp>
      <p:sp>
        <p:nvSpPr>
          <p:cNvPr id="24" name="Line 2"/>
          <p:cNvSpPr>
            <a:spLocks noChangeShapeType="1"/>
          </p:cNvSpPr>
          <p:nvPr/>
        </p:nvSpPr>
        <p:spPr bwMode="invGray">
          <a:xfrm>
            <a:off x="1981200" y="1219200"/>
            <a:ext cx="8229600" cy="0"/>
          </a:xfrm>
          <a:prstGeom prst="line">
            <a:avLst/>
          </a:prstGeom>
          <a:noFill/>
          <a:ln w="12700">
            <a:solidFill>
              <a:schemeClr val="bg2"/>
            </a:solidFill>
            <a:round/>
            <a:headEnd/>
            <a:tailEnd/>
          </a:ln>
        </p:spPr>
        <p:txBody>
          <a:bodyPr wrap="none" lIns="92075" tIns="46038" rIns="92075" bIns="46038" anchor="ctr"/>
          <a:lstStyle/>
          <a:p>
            <a:endParaRPr lang="en-GB"/>
          </a:p>
        </p:txBody>
      </p:sp>
    </p:spTree>
    <p:custDataLst>
      <p:tags r:id="rId1"/>
    </p:custDataLst>
    <p:extLst>
      <p:ext uri="{BB962C8B-B14F-4D97-AF65-F5344CB8AC3E}">
        <p14:creationId xmlns:p14="http://schemas.microsoft.com/office/powerpoint/2010/main" val="35521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66" fill="hold"/>
                                        <p:tgtEl>
                                          <p:spTgt spid="13"/>
                                        </p:tgtEl>
                                      </p:cBhvr>
                                    </p:cmd>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266" fill="hold"/>
                                        <p:tgtEl>
                                          <p:spTgt spid="15"/>
                                        </p:tgtEl>
                                      </p:cBhvr>
                                    </p:cmd>
                                  </p:childTnLst>
                                </p:cTn>
                              </p:par>
                              <p:par>
                                <p:cTn id="19" presetID="3" presetClass="mediacall" presetSubtype="0" fill="hold" nodeType="withEffect">
                                  <p:stCondLst>
                                    <p:cond delay="0"/>
                                  </p:stCondLst>
                                  <p:childTnLst>
                                    <p:cmd type="call" cmd="stop">
                                      <p:cBhvr>
                                        <p:cTn id="20" dur="1" fill="hold"/>
                                        <p:tgtEl>
                                          <p:spTgt spid="13"/>
                                        </p:tgtEl>
                                      </p:cBhvr>
                                    </p:cmd>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3733" fill="hold"/>
                                        <p:tgtEl>
                                          <p:spTgt spid="14"/>
                                        </p:tgtEl>
                                      </p:cBhvr>
                                    </p:cmd>
                                  </p:childTnLst>
                                </p:cTn>
                              </p:par>
                              <p:par>
                                <p:cTn id="33" presetID="3" presetClass="mediacall" presetSubtype="0" fill="hold" nodeType="withEffect">
                                  <p:stCondLst>
                                    <p:cond delay="0"/>
                                  </p:stCondLst>
                                  <p:childTnLst>
                                    <p:cmd type="call" cmd="stop">
                                      <p:cBhvr>
                                        <p:cTn id="34" dur="1" fill="hold"/>
                                        <p:tgtEl>
                                          <p:spTgt spid="15"/>
                                        </p:tgtEl>
                                      </p:cBhvr>
                                    </p:cmd>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mediacall" presetSubtype="0" fill="hold" nodeType="clickEffect">
                                  <p:stCondLst>
                                    <p:cond delay="0"/>
                                  </p:stCondLst>
                                  <p:childTnLst>
                                    <p:cmd type="call" cmd="stop">
                                      <p:cBhvr>
                                        <p:cTn id="4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47" repeatCount="indefinite" fill="hold" display="0">
                  <p:stCondLst>
                    <p:cond delay="indefinite"/>
                  </p:stCondLst>
                  <p:endCondLst>
                    <p:cond evt="onPrev" delay="0">
                      <p:tgtEl>
                        <p:sldTgt/>
                      </p:tgtEl>
                    </p:cond>
                  </p:endCondLst>
                </p:cTn>
                <p:tgtEl>
                  <p:spTgt spid="13"/>
                </p:tgtEl>
              </p:cMediaNode>
            </p:video>
            <p:video>
              <p:cMediaNode>
                <p:cTn id="48" repeatCount="indefinite" fill="hold" display="0">
                  <p:stCondLst>
                    <p:cond delay="indefinite"/>
                  </p:stCondLst>
                  <p:endCondLst>
                    <p:cond evt="onPrev" delay="0">
                      <p:tgtEl>
                        <p:sldTgt/>
                      </p:tgtEl>
                    </p:cond>
                  </p:endCondLst>
                </p:cTn>
                <p:tgtEl>
                  <p:spTgt spid="14"/>
                </p:tgtEl>
              </p:cMediaNode>
            </p:video>
            <p:video>
              <p:cMediaNode>
                <p:cTn id="49" repeatCount="indefinite" fill="hold" display="0">
                  <p:stCondLst>
                    <p:cond delay="indefinite"/>
                  </p:stCondLst>
                  <p:endCondLst>
                    <p:cond evt="onPrev" delay="0">
                      <p:tgtEl>
                        <p:sldTgt/>
                      </p:tgtEl>
                    </p:cond>
                  </p:endCondLst>
                </p:cTn>
                <p:tgtEl>
                  <p:spTgt spid="15"/>
                </p:tgtEl>
              </p:cMediaNode>
            </p:video>
          </p:childTnLst>
        </p:cTn>
      </p:par>
    </p:tnLst>
    <p:bldLst>
      <p:bldP spid="16" grpId="0"/>
      <p:bldP spid="17" grpId="0" animBg="1"/>
      <p:bldP spid="18" grpId="0"/>
      <p:bldP spid="19" grpId="0" animBg="1"/>
      <p:bldP spid="20" grpId="0"/>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1943-CE4D-413A-AA0D-2DA2D673DED9}"/>
              </a:ext>
            </a:extLst>
          </p:cNvPr>
          <p:cNvSpPr>
            <a:spLocks noGrp="1"/>
          </p:cNvSpPr>
          <p:nvPr>
            <p:ph type="title"/>
          </p:nvPr>
        </p:nvSpPr>
        <p:spPr/>
        <p:txBody>
          <a:bodyPr/>
          <a:lstStyle/>
          <a:p>
            <a:r>
              <a:rPr lang="en-GB" dirty="0"/>
              <a:t>Content</a:t>
            </a:r>
          </a:p>
        </p:txBody>
      </p:sp>
      <p:sp>
        <p:nvSpPr>
          <p:cNvPr id="3" name="Content Placeholder 2">
            <a:extLst>
              <a:ext uri="{FF2B5EF4-FFF2-40B4-BE49-F238E27FC236}">
                <a16:creationId xmlns:a16="http://schemas.microsoft.com/office/drawing/2014/main" id="{81175FBD-2E76-4EF1-88FC-F56D195759E0}"/>
              </a:ext>
            </a:extLst>
          </p:cNvPr>
          <p:cNvSpPr>
            <a:spLocks noGrp="1"/>
          </p:cNvSpPr>
          <p:nvPr>
            <p:ph idx="1"/>
          </p:nvPr>
        </p:nvSpPr>
        <p:spPr/>
        <p:txBody>
          <a:bodyPr/>
          <a:lstStyle/>
          <a:p>
            <a:pPr marL="514350" indent="-514350">
              <a:buFont typeface="+mj-lt"/>
              <a:buAutoNum type="arabicPeriod"/>
            </a:pPr>
            <a:r>
              <a:rPr lang="en-GB" dirty="0"/>
              <a:t>Where is computer vision going?</a:t>
            </a:r>
          </a:p>
          <a:p>
            <a:pPr marL="514350" indent="-514350">
              <a:buFont typeface="+mj-lt"/>
              <a:buAutoNum type="arabicPeriod"/>
            </a:pPr>
            <a:r>
              <a:rPr lang="en-GB" dirty="0"/>
              <a:t>Where and how is it used?</a:t>
            </a:r>
          </a:p>
        </p:txBody>
      </p:sp>
    </p:spTree>
    <p:extLst>
      <p:ext uri="{BB962C8B-B14F-4D97-AF65-F5344CB8AC3E}">
        <p14:creationId xmlns:p14="http://schemas.microsoft.com/office/powerpoint/2010/main" val="2340951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Shape 1961"/>
          <p:cNvSpPr txBox="1">
            <a:spLocks noGrp="1"/>
          </p:cNvSpPr>
          <p:nvPr>
            <p:ph type="body" idx="1"/>
          </p:nvPr>
        </p:nvSpPr>
        <p:spPr>
          <a:xfrm>
            <a:off x="390529" y="1029983"/>
            <a:ext cx="6121319" cy="4351200"/>
          </a:xfrm>
          <a:prstGeom prst="rect">
            <a:avLst/>
          </a:prstGeom>
          <a:noFill/>
          <a:ln>
            <a:noFill/>
          </a:ln>
        </p:spPr>
        <p:txBody>
          <a:bodyPr lIns="91433" tIns="45700" rIns="91433" bIns="45700" anchor="t" anchorCtr="0">
            <a:noAutofit/>
          </a:bodyPr>
          <a:lstStyle/>
          <a:p>
            <a:pPr indent="-237061">
              <a:lnSpc>
                <a:spcPct val="110000"/>
              </a:lnSpc>
              <a:spcBef>
                <a:spcPts val="0"/>
              </a:spcBef>
              <a:buClr>
                <a:srgbClr val="0000FF"/>
              </a:buClr>
              <a:buSzPct val="25000"/>
              <a:buNone/>
            </a:pPr>
            <a:r>
              <a:rPr lang="en" sz="2400" dirty="0">
                <a:solidFill>
                  <a:srgbClr val="0000FF"/>
                </a:solidFill>
                <a:latin typeface="Arial"/>
                <a:ea typeface="Arial"/>
                <a:cs typeface="Arial"/>
                <a:sym typeface="Arial"/>
              </a:rPr>
              <a:t>Body Features</a:t>
            </a:r>
          </a:p>
          <a:p>
            <a:pPr indent="-220128">
              <a:lnSpc>
                <a:spcPct val="110000"/>
              </a:lnSpc>
              <a:spcBef>
                <a:spcPts val="400"/>
              </a:spcBef>
            </a:pPr>
            <a:r>
              <a:rPr lang="en" sz="2400" dirty="0">
                <a:latin typeface="Arial"/>
                <a:ea typeface="Arial"/>
                <a:cs typeface="Arial"/>
                <a:sym typeface="Arial"/>
              </a:rPr>
              <a:t>Based on </a:t>
            </a:r>
            <a:r>
              <a:rPr lang="en" sz="2400" dirty="0">
                <a:solidFill>
                  <a:srgbClr val="0000FF"/>
                </a:solidFill>
                <a:latin typeface="Arial"/>
                <a:ea typeface="Arial"/>
                <a:cs typeface="Arial"/>
                <a:sym typeface="Arial"/>
              </a:rPr>
              <a:t>whole body </a:t>
            </a:r>
            <a:r>
              <a:rPr lang="en" sz="2400" dirty="0">
                <a:latin typeface="Arial"/>
                <a:ea typeface="Arial"/>
                <a:cs typeface="Arial"/>
                <a:sym typeface="Arial"/>
              </a:rPr>
              <a:t>description </a:t>
            </a:r>
            <a:r>
              <a:rPr lang="en" sz="2400" dirty="0">
                <a:solidFill>
                  <a:srgbClr val="0000FF"/>
                </a:solidFill>
                <a:latin typeface="Arial"/>
                <a:ea typeface="Arial"/>
                <a:cs typeface="Arial"/>
                <a:sym typeface="Arial"/>
              </a:rPr>
              <a:t>stability</a:t>
            </a:r>
            <a:r>
              <a:rPr lang="en" sz="2400" dirty="0">
                <a:latin typeface="Arial"/>
                <a:ea typeface="Arial"/>
                <a:cs typeface="Arial"/>
                <a:sym typeface="Arial"/>
              </a:rPr>
              <a:t> analysis by </a:t>
            </a:r>
            <a:r>
              <a:rPr lang="en" sz="2400" dirty="0">
                <a:solidFill>
                  <a:srgbClr val="0000FF"/>
                </a:solidFill>
                <a:latin typeface="Arial"/>
                <a:ea typeface="Arial"/>
                <a:cs typeface="Arial"/>
                <a:sym typeface="Arial"/>
              </a:rPr>
              <a:t>MacLeod</a:t>
            </a:r>
            <a:r>
              <a:rPr lang="en" sz="2400" dirty="0">
                <a:latin typeface="Arial"/>
                <a:ea typeface="Arial"/>
                <a:cs typeface="Arial"/>
                <a:sym typeface="Arial"/>
              </a:rPr>
              <a:t> et al.</a:t>
            </a:r>
          </a:p>
          <a:p>
            <a:pPr lvl="1" indent="-203195">
              <a:lnSpc>
                <a:spcPct val="110000"/>
              </a:lnSpc>
              <a:spcBef>
                <a:spcPts val="400"/>
              </a:spcBef>
            </a:pPr>
            <a:r>
              <a:rPr lang="en" sz="2133" dirty="0">
                <a:latin typeface="Arial"/>
                <a:ea typeface="Arial"/>
                <a:cs typeface="Arial"/>
                <a:sym typeface="Arial"/>
              </a:rPr>
              <a:t>Features showing </a:t>
            </a:r>
            <a:r>
              <a:rPr lang="en" sz="2133" dirty="0">
                <a:solidFill>
                  <a:srgbClr val="0000FF"/>
                </a:solidFill>
                <a:latin typeface="Arial"/>
                <a:ea typeface="Arial"/>
                <a:cs typeface="Arial"/>
                <a:sym typeface="Arial"/>
              </a:rPr>
              <a:t>consistency</a:t>
            </a:r>
            <a:r>
              <a:rPr lang="en" sz="2133" dirty="0">
                <a:latin typeface="Arial"/>
                <a:ea typeface="Arial"/>
                <a:cs typeface="Arial"/>
                <a:sym typeface="Arial"/>
              </a:rPr>
              <a:t> by different </a:t>
            </a:r>
            <a:r>
              <a:rPr lang="en" sz="2133" dirty="0">
                <a:solidFill>
                  <a:srgbClr val="0000FF"/>
                </a:solidFill>
                <a:latin typeface="Arial"/>
                <a:ea typeface="Arial"/>
                <a:cs typeface="Arial"/>
                <a:sym typeface="Arial"/>
              </a:rPr>
              <a:t>viewers</a:t>
            </a:r>
            <a:r>
              <a:rPr lang="en" sz="2133" dirty="0">
                <a:latin typeface="Arial"/>
                <a:ea typeface="Arial"/>
                <a:cs typeface="Arial"/>
                <a:sym typeface="Arial"/>
              </a:rPr>
              <a:t> looking at the same </a:t>
            </a:r>
            <a:r>
              <a:rPr lang="en" sz="2133" dirty="0">
                <a:solidFill>
                  <a:srgbClr val="0000FF"/>
                </a:solidFill>
                <a:latin typeface="Arial"/>
                <a:ea typeface="Arial"/>
                <a:cs typeface="Arial"/>
                <a:sym typeface="Arial"/>
              </a:rPr>
              <a:t>subjects</a:t>
            </a:r>
          </a:p>
          <a:p>
            <a:pPr indent="-220128">
              <a:lnSpc>
                <a:spcPct val="110000"/>
              </a:lnSpc>
              <a:spcBef>
                <a:spcPts val="400"/>
              </a:spcBef>
            </a:pPr>
            <a:r>
              <a:rPr lang="en" sz="2400" dirty="0">
                <a:latin typeface="Arial"/>
                <a:ea typeface="Arial"/>
                <a:cs typeface="Arial"/>
                <a:sym typeface="Arial"/>
              </a:rPr>
              <a:t>Mostly comprised of </a:t>
            </a:r>
            <a:r>
              <a:rPr lang="en" sz="2400" dirty="0">
                <a:solidFill>
                  <a:srgbClr val="0000FF"/>
                </a:solidFill>
                <a:latin typeface="Arial"/>
                <a:ea typeface="Arial"/>
                <a:cs typeface="Arial"/>
                <a:sym typeface="Arial"/>
              </a:rPr>
              <a:t>5 point </a:t>
            </a:r>
            <a:r>
              <a:rPr lang="en" sz="2400" dirty="0">
                <a:latin typeface="Arial"/>
                <a:ea typeface="Arial"/>
                <a:cs typeface="Arial"/>
                <a:sym typeface="Arial"/>
              </a:rPr>
              <a:t>qualitative measures  </a:t>
            </a:r>
          </a:p>
          <a:p>
            <a:pPr marL="457189" lvl="1" indent="0">
              <a:lnSpc>
                <a:spcPct val="110000"/>
              </a:lnSpc>
              <a:spcBef>
                <a:spcPts val="400"/>
              </a:spcBef>
              <a:buSzPct val="25000"/>
              <a:buNone/>
            </a:pPr>
            <a:r>
              <a:rPr lang="en" dirty="0">
                <a:latin typeface="Arial"/>
                <a:ea typeface="Arial"/>
                <a:cs typeface="Arial"/>
                <a:sym typeface="Arial"/>
              </a:rPr>
              <a:t>e.g. very fat, fat, average, thin, very thin</a:t>
            </a:r>
          </a:p>
          <a:p>
            <a:pPr indent="-220128">
              <a:lnSpc>
                <a:spcPct val="110000"/>
              </a:lnSpc>
              <a:spcBef>
                <a:spcPts val="400"/>
              </a:spcBef>
            </a:pPr>
            <a:endParaRPr lang="en" sz="2400" dirty="0">
              <a:latin typeface="Arial"/>
              <a:ea typeface="Arial"/>
              <a:cs typeface="Arial"/>
              <a:sym typeface="Arial"/>
            </a:endParaRPr>
          </a:p>
          <a:p>
            <a:pPr marL="359833" indent="-342900">
              <a:lnSpc>
                <a:spcPct val="110000"/>
              </a:lnSpc>
              <a:spcBef>
                <a:spcPts val="400"/>
              </a:spcBef>
            </a:pPr>
            <a:r>
              <a:rPr lang="en" sz="2400" dirty="0">
                <a:latin typeface="Arial"/>
                <a:ea typeface="Arial"/>
                <a:cs typeface="Arial"/>
                <a:sym typeface="Arial"/>
              </a:rPr>
              <a:t>Most likely candidate for </a:t>
            </a:r>
            <a:r>
              <a:rPr lang="en" sz="2400" dirty="0">
                <a:solidFill>
                  <a:srgbClr val="0000FF"/>
                </a:solidFill>
                <a:latin typeface="Arial"/>
                <a:ea typeface="Arial"/>
                <a:cs typeface="Arial"/>
                <a:sym typeface="Arial"/>
              </a:rPr>
              <a:t>fusion </a:t>
            </a:r>
            <a:r>
              <a:rPr lang="en" sz="2400" dirty="0">
                <a:latin typeface="Arial"/>
                <a:ea typeface="Arial"/>
                <a:cs typeface="Arial"/>
                <a:sym typeface="Arial"/>
              </a:rPr>
              <a:t>with gait</a:t>
            </a:r>
          </a:p>
          <a:p>
            <a:pPr marL="359833" indent="-342900">
              <a:lnSpc>
                <a:spcPct val="110000"/>
              </a:lnSpc>
              <a:spcBef>
                <a:spcPts val="400"/>
              </a:spcBef>
            </a:pPr>
            <a:r>
              <a:rPr lang="en" sz="2400" dirty="0">
                <a:latin typeface="Arial"/>
                <a:ea typeface="Arial"/>
                <a:cs typeface="Arial"/>
                <a:sym typeface="Arial"/>
              </a:rPr>
              <a:t>In biometrics, gender and </a:t>
            </a:r>
            <a:r>
              <a:rPr lang="en-GB" sz="2400" dirty="0">
                <a:latin typeface="Arial"/>
                <a:ea typeface="Arial"/>
                <a:cs typeface="Arial"/>
                <a:sym typeface="Arial"/>
              </a:rPr>
              <a:t>sex</a:t>
            </a:r>
            <a:r>
              <a:rPr lang="en" sz="2400" dirty="0">
                <a:latin typeface="Arial"/>
                <a:ea typeface="Arial"/>
                <a:cs typeface="Arial"/>
                <a:sym typeface="Arial"/>
              </a:rPr>
              <a:t> are synonymous. ‘</a:t>
            </a:r>
            <a:r>
              <a:rPr lang="en-GB" sz="2400" dirty="0">
                <a:latin typeface="Arial"/>
                <a:ea typeface="Arial"/>
                <a:cs typeface="Arial"/>
                <a:sym typeface="Arial"/>
              </a:rPr>
              <a:t>Assigned sex’ might be preferred to ‘gender’ in general use.</a:t>
            </a:r>
            <a:endParaRPr lang="en" sz="2400" dirty="0">
              <a:latin typeface="Arial"/>
              <a:ea typeface="Arial"/>
              <a:cs typeface="Arial"/>
              <a:sym typeface="Arial"/>
            </a:endParaRPr>
          </a:p>
          <a:p>
            <a:pPr indent="-237061">
              <a:lnSpc>
                <a:spcPct val="70000"/>
              </a:lnSpc>
              <a:buSzPct val="25000"/>
              <a:buNone/>
            </a:pPr>
            <a:endParaRPr sz="1067" b="1" dirty="0"/>
          </a:p>
          <a:p>
            <a:pPr indent="-237061">
              <a:lnSpc>
                <a:spcPct val="70000"/>
              </a:lnSpc>
              <a:buSzPct val="25000"/>
              <a:buNone/>
            </a:pPr>
            <a:endParaRPr sz="1067" b="1" dirty="0"/>
          </a:p>
          <a:p>
            <a:pPr indent="-237061">
              <a:lnSpc>
                <a:spcPct val="70000"/>
              </a:lnSpc>
              <a:buSzPct val="25000"/>
              <a:buNone/>
            </a:pPr>
            <a:endParaRPr sz="1067" b="1" dirty="0"/>
          </a:p>
          <a:p>
            <a:pPr indent="-237061">
              <a:lnSpc>
                <a:spcPct val="70000"/>
              </a:lnSpc>
              <a:buSzPct val="25000"/>
              <a:buNone/>
            </a:pPr>
            <a:endParaRPr sz="2000" dirty="0"/>
          </a:p>
        </p:txBody>
      </p:sp>
      <p:sp>
        <p:nvSpPr>
          <p:cNvPr id="1962" name="Shape 1962"/>
          <p:cNvSpPr txBox="1">
            <a:spLocks noGrp="1"/>
          </p:cNvSpPr>
          <p:nvPr>
            <p:ph type="body" idx="2"/>
          </p:nvPr>
        </p:nvSpPr>
        <p:spPr>
          <a:xfrm>
            <a:off x="6599488" y="1307206"/>
            <a:ext cx="5181600" cy="5274708"/>
          </a:xfrm>
          <a:prstGeom prst="rect">
            <a:avLst/>
          </a:prstGeom>
          <a:noFill/>
          <a:ln>
            <a:noFill/>
          </a:ln>
        </p:spPr>
        <p:txBody>
          <a:bodyPr lIns="91433" tIns="45700" rIns="91433" bIns="45700" anchor="t" anchorCtr="0">
            <a:noAutofit/>
          </a:bodyPr>
          <a:lstStyle/>
          <a:p>
            <a:pPr indent="-203195">
              <a:lnSpc>
                <a:spcPct val="100000"/>
              </a:lnSpc>
              <a:spcBef>
                <a:spcPts val="0"/>
              </a:spcBef>
              <a:buClr>
                <a:srgbClr val="888888"/>
              </a:buClr>
            </a:pPr>
            <a:r>
              <a:rPr lang="en" sz="1467" dirty="0">
                <a:solidFill>
                  <a:srgbClr val="888888"/>
                </a:solidFill>
              </a:rPr>
              <a:t>Global</a:t>
            </a:r>
          </a:p>
          <a:p>
            <a:pPr lvl="1" indent="-237061">
              <a:lnSpc>
                <a:spcPct val="100000"/>
              </a:lnSpc>
              <a:spcBef>
                <a:spcPts val="133"/>
              </a:spcBef>
              <a:buClr>
                <a:srgbClr val="888888"/>
              </a:buClr>
            </a:pPr>
            <a:r>
              <a:rPr lang="en" sz="1467" dirty="0">
                <a:solidFill>
                  <a:srgbClr val="888888"/>
                </a:solidFill>
              </a:rPr>
              <a:t>Sex</a:t>
            </a:r>
          </a:p>
          <a:p>
            <a:pPr lvl="1" indent="-237061">
              <a:lnSpc>
                <a:spcPct val="100000"/>
              </a:lnSpc>
              <a:spcBef>
                <a:spcPts val="133"/>
              </a:spcBef>
              <a:buClr>
                <a:srgbClr val="888888"/>
              </a:buClr>
            </a:pPr>
            <a:r>
              <a:rPr lang="en" sz="1467" dirty="0">
                <a:solidFill>
                  <a:srgbClr val="888888"/>
                </a:solidFill>
              </a:rPr>
              <a:t>Ethnicity</a:t>
            </a:r>
          </a:p>
          <a:p>
            <a:pPr lvl="1" indent="-237061">
              <a:lnSpc>
                <a:spcPct val="100000"/>
              </a:lnSpc>
              <a:spcBef>
                <a:spcPts val="133"/>
              </a:spcBef>
              <a:buClr>
                <a:srgbClr val="888888"/>
              </a:buClr>
            </a:pPr>
            <a:r>
              <a:rPr lang="en" sz="1467" dirty="0">
                <a:solidFill>
                  <a:srgbClr val="888888"/>
                </a:solidFill>
              </a:rPr>
              <a:t>Skin Colour</a:t>
            </a:r>
          </a:p>
          <a:p>
            <a:pPr lvl="1" indent="-237061">
              <a:lnSpc>
                <a:spcPct val="100000"/>
              </a:lnSpc>
              <a:spcBef>
                <a:spcPts val="133"/>
              </a:spcBef>
              <a:buClr>
                <a:srgbClr val="888888"/>
              </a:buClr>
            </a:pPr>
            <a:r>
              <a:rPr lang="en" sz="1467" dirty="0">
                <a:solidFill>
                  <a:srgbClr val="888888"/>
                </a:solidFill>
              </a:rPr>
              <a:t>Age</a:t>
            </a:r>
          </a:p>
          <a:p>
            <a:pPr indent="-203195">
              <a:lnSpc>
                <a:spcPct val="100000"/>
              </a:lnSpc>
              <a:spcBef>
                <a:spcPts val="133"/>
              </a:spcBef>
              <a:buClr>
                <a:srgbClr val="C00000"/>
              </a:buClr>
            </a:pPr>
            <a:r>
              <a:rPr lang="en" sz="1467" dirty="0">
                <a:solidFill>
                  <a:srgbClr val="C00000"/>
                </a:solidFill>
              </a:rPr>
              <a:t>Body Shape</a:t>
            </a:r>
          </a:p>
          <a:p>
            <a:pPr lvl="1" indent="-237061">
              <a:lnSpc>
                <a:spcPct val="100000"/>
              </a:lnSpc>
              <a:spcBef>
                <a:spcPts val="133"/>
              </a:spcBef>
              <a:buClr>
                <a:srgbClr val="C00000"/>
              </a:buClr>
            </a:pPr>
            <a:r>
              <a:rPr lang="en" sz="1467" dirty="0">
                <a:solidFill>
                  <a:srgbClr val="C00000"/>
                </a:solidFill>
              </a:rPr>
              <a:t>Figure</a:t>
            </a:r>
          </a:p>
          <a:p>
            <a:pPr lvl="1" indent="-237061">
              <a:lnSpc>
                <a:spcPct val="100000"/>
              </a:lnSpc>
              <a:spcBef>
                <a:spcPts val="133"/>
              </a:spcBef>
              <a:buClr>
                <a:srgbClr val="C00000"/>
              </a:buClr>
            </a:pPr>
            <a:r>
              <a:rPr lang="en" sz="1467" dirty="0">
                <a:solidFill>
                  <a:srgbClr val="C00000"/>
                </a:solidFill>
              </a:rPr>
              <a:t>Weight</a:t>
            </a:r>
          </a:p>
          <a:p>
            <a:pPr lvl="1" indent="-237061">
              <a:lnSpc>
                <a:spcPct val="100000"/>
              </a:lnSpc>
              <a:spcBef>
                <a:spcPts val="133"/>
              </a:spcBef>
              <a:buClr>
                <a:srgbClr val="C00000"/>
              </a:buClr>
            </a:pPr>
            <a:r>
              <a:rPr lang="en" sz="1467" dirty="0">
                <a:solidFill>
                  <a:srgbClr val="C00000"/>
                </a:solidFill>
              </a:rPr>
              <a:t>Muscle Build</a:t>
            </a:r>
          </a:p>
          <a:p>
            <a:pPr lvl="1" indent="-237061">
              <a:lnSpc>
                <a:spcPct val="100000"/>
              </a:lnSpc>
              <a:spcBef>
                <a:spcPts val="133"/>
              </a:spcBef>
              <a:buClr>
                <a:srgbClr val="C00000"/>
              </a:buClr>
            </a:pPr>
            <a:r>
              <a:rPr lang="en" sz="1467" dirty="0">
                <a:solidFill>
                  <a:srgbClr val="C00000"/>
                </a:solidFill>
              </a:rPr>
              <a:t>Height</a:t>
            </a:r>
          </a:p>
          <a:p>
            <a:pPr lvl="1" indent="-237061">
              <a:lnSpc>
                <a:spcPct val="100000"/>
              </a:lnSpc>
              <a:spcBef>
                <a:spcPts val="133"/>
              </a:spcBef>
              <a:buClr>
                <a:srgbClr val="C00000"/>
              </a:buClr>
            </a:pPr>
            <a:r>
              <a:rPr lang="en" sz="1467" dirty="0">
                <a:solidFill>
                  <a:srgbClr val="C00000"/>
                </a:solidFill>
              </a:rPr>
              <a:t>Proportions</a:t>
            </a:r>
          </a:p>
          <a:p>
            <a:pPr lvl="1" indent="-237061">
              <a:lnSpc>
                <a:spcPct val="100000"/>
              </a:lnSpc>
              <a:spcBef>
                <a:spcPts val="133"/>
              </a:spcBef>
              <a:buClr>
                <a:srgbClr val="C00000"/>
              </a:buClr>
            </a:pPr>
            <a:r>
              <a:rPr lang="en" sz="1467" dirty="0">
                <a:solidFill>
                  <a:srgbClr val="C00000"/>
                </a:solidFill>
              </a:rPr>
              <a:t>Shoulder Shape</a:t>
            </a:r>
          </a:p>
          <a:p>
            <a:pPr lvl="1" indent="-237061">
              <a:lnSpc>
                <a:spcPct val="100000"/>
              </a:lnSpc>
              <a:spcBef>
                <a:spcPts val="133"/>
              </a:spcBef>
              <a:buClr>
                <a:srgbClr val="C00000"/>
              </a:buClr>
            </a:pPr>
            <a:r>
              <a:rPr lang="en" sz="1467" dirty="0">
                <a:solidFill>
                  <a:srgbClr val="C00000"/>
                </a:solidFill>
              </a:rPr>
              <a:t>Chest Size</a:t>
            </a:r>
          </a:p>
          <a:p>
            <a:pPr lvl="1" indent="-237061">
              <a:lnSpc>
                <a:spcPct val="100000"/>
              </a:lnSpc>
              <a:spcBef>
                <a:spcPts val="133"/>
              </a:spcBef>
              <a:buClr>
                <a:srgbClr val="C00000"/>
              </a:buClr>
            </a:pPr>
            <a:r>
              <a:rPr lang="en" sz="1467" dirty="0">
                <a:solidFill>
                  <a:srgbClr val="C00000"/>
                </a:solidFill>
              </a:rPr>
              <a:t>Hip size</a:t>
            </a:r>
          </a:p>
          <a:p>
            <a:pPr lvl="1" indent="-237061">
              <a:lnSpc>
                <a:spcPct val="100000"/>
              </a:lnSpc>
              <a:spcBef>
                <a:spcPts val="133"/>
              </a:spcBef>
              <a:buClr>
                <a:srgbClr val="C00000"/>
              </a:buClr>
            </a:pPr>
            <a:r>
              <a:rPr lang="en" sz="1467" dirty="0">
                <a:solidFill>
                  <a:srgbClr val="C00000"/>
                </a:solidFill>
              </a:rPr>
              <a:t>Leg/Arm Length</a:t>
            </a:r>
          </a:p>
          <a:p>
            <a:pPr lvl="1" indent="-237061">
              <a:lnSpc>
                <a:spcPct val="100000"/>
              </a:lnSpc>
              <a:spcBef>
                <a:spcPts val="133"/>
              </a:spcBef>
              <a:buClr>
                <a:srgbClr val="C00000"/>
              </a:buClr>
            </a:pPr>
            <a:r>
              <a:rPr lang="en" sz="1467" dirty="0">
                <a:solidFill>
                  <a:srgbClr val="C00000"/>
                </a:solidFill>
              </a:rPr>
              <a:t>Leg/Arm Thickness</a:t>
            </a:r>
          </a:p>
          <a:p>
            <a:pPr indent="-203195">
              <a:lnSpc>
                <a:spcPct val="100000"/>
              </a:lnSpc>
              <a:spcBef>
                <a:spcPts val="133"/>
              </a:spcBef>
              <a:buClr>
                <a:srgbClr val="888888"/>
              </a:buClr>
            </a:pPr>
            <a:r>
              <a:rPr lang="en" sz="1467" dirty="0">
                <a:solidFill>
                  <a:srgbClr val="888888"/>
                </a:solidFill>
              </a:rPr>
              <a:t>Head</a:t>
            </a:r>
          </a:p>
          <a:p>
            <a:pPr lvl="1" indent="-237061">
              <a:lnSpc>
                <a:spcPct val="100000"/>
              </a:lnSpc>
              <a:spcBef>
                <a:spcPts val="133"/>
              </a:spcBef>
              <a:buClr>
                <a:srgbClr val="888888"/>
              </a:buClr>
            </a:pPr>
            <a:r>
              <a:rPr lang="en" sz="1467" dirty="0">
                <a:solidFill>
                  <a:srgbClr val="888888"/>
                </a:solidFill>
              </a:rPr>
              <a:t>Hair Colour</a:t>
            </a:r>
          </a:p>
          <a:p>
            <a:pPr lvl="1" indent="-237061">
              <a:lnSpc>
                <a:spcPct val="100000"/>
              </a:lnSpc>
              <a:spcBef>
                <a:spcPts val="133"/>
              </a:spcBef>
              <a:buClr>
                <a:srgbClr val="888888"/>
              </a:buClr>
            </a:pPr>
            <a:r>
              <a:rPr lang="en" sz="1467" dirty="0">
                <a:solidFill>
                  <a:srgbClr val="888888"/>
                </a:solidFill>
              </a:rPr>
              <a:t>Hair Length</a:t>
            </a:r>
          </a:p>
          <a:p>
            <a:pPr lvl="1" indent="-237061">
              <a:lnSpc>
                <a:spcPct val="100000"/>
              </a:lnSpc>
              <a:spcBef>
                <a:spcPts val="133"/>
              </a:spcBef>
              <a:buClr>
                <a:srgbClr val="888888"/>
              </a:buClr>
            </a:pPr>
            <a:r>
              <a:rPr lang="en" sz="1467" dirty="0">
                <a:solidFill>
                  <a:srgbClr val="888888"/>
                </a:solidFill>
              </a:rPr>
              <a:t>Facial Hair Colour/Length</a:t>
            </a:r>
          </a:p>
          <a:p>
            <a:pPr lvl="1" indent="-237061">
              <a:lnSpc>
                <a:spcPct val="100000"/>
              </a:lnSpc>
              <a:spcBef>
                <a:spcPts val="133"/>
              </a:spcBef>
              <a:buClr>
                <a:srgbClr val="888888"/>
              </a:buClr>
            </a:pPr>
            <a:r>
              <a:rPr lang="en" sz="1467" dirty="0">
                <a:solidFill>
                  <a:srgbClr val="888888"/>
                </a:solidFill>
              </a:rPr>
              <a:t>Neck Length/Thickness</a:t>
            </a:r>
          </a:p>
          <a:p>
            <a:pPr indent="-237061">
              <a:lnSpc>
                <a:spcPct val="60000"/>
              </a:lnSpc>
              <a:buSzPct val="25000"/>
              <a:buNone/>
            </a:pPr>
            <a:endParaRPr sz="2000" dirty="0"/>
          </a:p>
          <a:p>
            <a:pPr lvl="1" indent="-237061">
              <a:lnSpc>
                <a:spcPct val="50000"/>
              </a:lnSpc>
              <a:buSzPct val="25000"/>
              <a:buNone/>
            </a:pPr>
            <a:endParaRPr sz="533" dirty="0"/>
          </a:p>
        </p:txBody>
      </p:sp>
      <p:pic>
        <p:nvPicPr>
          <p:cNvPr id="1963" name="Shape 1963"/>
          <p:cNvPicPr preferRelativeResize="0"/>
          <p:nvPr/>
        </p:nvPicPr>
        <p:blipFill rotWithShape="1">
          <a:blip r:embed="rId3">
            <a:alphaModFix/>
          </a:blip>
          <a:srcRect/>
          <a:stretch/>
        </p:blipFill>
        <p:spPr>
          <a:xfrm>
            <a:off x="9580856" y="2939968"/>
            <a:ext cx="1707541" cy="2155825"/>
          </a:xfrm>
          <a:prstGeom prst="rect">
            <a:avLst/>
          </a:prstGeom>
          <a:noFill/>
          <a:ln>
            <a:noFill/>
          </a:ln>
        </p:spPr>
      </p:pic>
      <p:pic>
        <p:nvPicPr>
          <p:cNvPr id="1964" name="Shape 1964"/>
          <p:cNvPicPr preferRelativeResize="0"/>
          <p:nvPr/>
        </p:nvPicPr>
        <p:blipFill rotWithShape="1">
          <a:blip r:embed="rId4">
            <a:alphaModFix/>
          </a:blip>
          <a:srcRect/>
          <a:stretch/>
        </p:blipFill>
        <p:spPr>
          <a:xfrm>
            <a:off x="10213538" y="4461823"/>
            <a:ext cx="1564909" cy="2349400"/>
          </a:xfrm>
          <a:prstGeom prst="rect">
            <a:avLst/>
          </a:prstGeom>
          <a:noFill/>
          <a:ln>
            <a:noFill/>
          </a:ln>
        </p:spPr>
      </p:pic>
      <p:pic>
        <p:nvPicPr>
          <p:cNvPr id="1965" name="Shape 1965"/>
          <p:cNvPicPr preferRelativeResize="0"/>
          <p:nvPr/>
        </p:nvPicPr>
        <p:blipFill rotWithShape="1">
          <a:blip r:embed="rId5">
            <a:alphaModFix/>
          </a:blip>
          <a:srcRect/>
          <a:stretch/>
        </p:blipFill>
        <p:spPr>
          <a:xfrm>
            <a:off x="9054147" y="1574416"/>
            <a:ext cx="1654565" cy="1581208"/>
          </a:xfrm>
          <a:prstGeom prst="rect">
            <a:avLst/>
          </a:prstGeom>
          <a:noFill/>
          <a:ln>
            <a:noFill/>
          </a:ln>
        </p:spPr>
      </p:pic>
      <p:sp>
        <p:nvSpPr>
          <p:cNvPr id="1966" name="Shape 1966"/>
          <p:cNvSpPr txBox="1"/>
          <p:nvPr/>
        </p:nvSpPr>
        <p:spPr>
          <a:xfrm>
            <a:off x="7224914" y="6320315"/>
            <a:ext cx="2363199" cy="523197"/>
          </a:xfrm>
          <a:prstGeom prst="rect">
            <a:avLst/>
          </a:prstGeom>
          <a:solidFill>
            <a:srgbClr val="0070C0"/>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algn="l"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Samangooei, Guo  and Nixon, </a:t>
            </a:r>
            <a:r>
              <a:rPr kumimoji="0" lang="en" sz="1467" i="1" kern="0" dirty="0">
                <a:solidFill>
                  <a:srgbClr val="FFFFFF"/>
                </a:solidFill>
                <a:latin typeface="Arial"/>
                <a:ea typeface="Arial"/>
                <a:cs typeface="Arial"/>
                <a:sym typeface="Arial"/>
              </a:rPr>
              <a:t>IEEE</a:t>
            </a:r>
            <a:r>
              <a:rPr kumimoji="0" lang="en" sz="1467" kern="0" dirty="0">
                <a:solidFill>
                  <a:srgbClr val="FFFFFF"/>
                </a:solidFill>
                <a:latin typeface="Arial"/>
                <a:ea typeface="Arial"/>
                <a:cs typeface="Arial"/>
                <a:sym typeface="Arial"/>
              </a:rPr>
              <a:t> </a:t>
            </a:r>
            <a:r>
              <a:rPr kumimoji="0" lang="en" sz="1467" i="1" kern="0" dirty="0">
                <a:solidFill>
                  <a:srgbClr val="FFFFFF"/>
                </a:solidFill>
                <a:latin typeface="Arial"/>
                <a:ea typeface="Arial"/>
                <a:cs typeface="Arial"/>
                <a:sym typeface="Arial"/>
              </a:rPr>
              <a:t>BTAS </a:t>
            </a:r>
            <a:r>
              <a:rPr kumimoji="0" lang="en" sz="1467" kern="0" dirty="0">
                <a:solidFill>
                  <a:srgbClr val="FFFFFF"/>
                </a:solidFill>
                <a:latin typeface="Arial"/>
                <a:ea typeface="Arial"/>
                <a:cs typeface="Arial"/>
                <a:sym typeface="Arial"/>
              </a:rPr>
              <a:t>2008</a:t>
            </a:r>
          </a:p>
        </p:txBody>
      </p:sp>
      <p:sp>
        <p:nvSpPr>
          <p:cNvPr id="1967" name="Shape 1967"/>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Traits and terms</a:t>
            </a:r>
          </a:p>
        </p:txBody>
      </p:sp>
      <p:cxnSp>
        <p:nvCxnSpPr>
          <p:cNvPr id="1968" name="Shape 1968"/>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grpSp>
        <p:nvGrpSpPr>
          <p:cNvPr id="1969" name="Shape 1969"/>
          <p:cNvGrpSpPr/>
          <p:nvPr/>
        </p:nvGrpSpPr>
        <p:grpSpPr>
          <a:xfrm>
            <a:off x="576522" y="3997308"/>
            <a:ext cx="6505770" cy="778722"/>
            <a:chOff x="432391" y="3114698"/>
            <a:chExt cx="4879328" cy="584037"/>
          </a:xfrm>
        </p:grpSpPr>
        <p:sp>
          <p:nvSpPr>
            <p:cNvPr id="1970" name="Shape 1970"/>
            <p:cNvSpPr txBox="1"/>
            <p:nvPr/>
          </p:nvSpPr>
          <p:spPr>
            <a:xfrm>
              <a:off x="2622238" y="3451224"/>
              <a:ext cx="2689481" cy="247511"/>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FF0000"/>
                </a:buClr>
                <a:buSzPct val="25000"/>
              </a:pPr>
              <a:r>
                <a:rPr kumimoji="0" lang="en" sz="2667" kern="0" dirty="0">
                  <a:solidFill>
                    <a:srgbClr val="FF0000"/>
                  </a:solidFill>
                  <a:latin typeface="Calibri"/>
                  <a:ea typeface="Calibri"/>
                  <a:cs typeface="Calibri"/>
                  <a:sym typeface="Calibri"/>
                </a:rPr>
                <a:t>  This changed</a:t>
              </a:r>
            </a:p>
          </p:txBody>
        </p:sp>
        <p:sp>
          <p:nvSpPr>
            <p:cNvPr id="1971" name="Shape 1971"/>
            <p:cNvSpPr/>
            <p:nvPr/>
          </p:nvSpPr>
          <p:spPr>
            <a:xfrm>
              <a:off x="432391" y="3114698"/>
              <a:ext cx="4685412" cy="367940"/>
            </a:xfrm>
            <a:prstGeom prst="ellipse">
              <a:avLst/>
            </a:prstGeom>
            <a:solidFill>
              <a:srgbClr val="FF0000">
                <a:alpha val="28235"/>
              </a:srgbClr>
            </a:solidFill>
            <a:ln w="25400" cap="flat" cmpd="sng">
              <a:solidFill>
                <a:srgbClr val="FF0000"/>
              </a:solidFill>
              <a:prstDash val="solid"/>
              <a:round/>
              <a:headEnd type="none" w="med" len="med"/>
              <a:tailEnd type="none" w="med" len="med"/>
            </a:ln>
          </p:spPr>
          <p:txBody>
            <a:bodyPr lIns="121900" tIns="60933" rIns="121900" bIns="60933" anchor="ctr" anchorCtr="0">
              <a:noAutofit/>
            </a:bodyPr>
            <a:lstStyle/>
            <a:p>
              <a:pPr defTabSz="1219170" eaLnBrk="1" fontAlgn="auto" hangingPunct="1">
                <a:spcBef>
                  <a:spcPts val="0"/>
                </a:spcBef>
                <a:spcAft>
                  <a:spcPts val="0"/>
                </a:spcAft>
                <a:buClr>
                  <a:srgbClr val="000000"/>
                </a:buClr>
              </a:pPr>
              <a:endParaRPr kumimoji="0" sz="1867" kern="0">
                <a:solidFill>
                  <a:srgbClr val="FF0000"/>
                </a:solidFill>
                <a:latin typeface="Arial"/>
                <a:ea typeface="Arial"/>
                <a:cs typeface="Arial"/>
                <a:sym typeface="Arial"/>
              </a:endParaRPr>
            </a:p>
          </p:txBody>
        </p:sp>
      </p:grpSp>
    </p:spTree>
    <p:extLst>
      <p:ext uri="{BB962C8B-B14F-4D97-AF65-F5344CB8AC3E}">
        <p14:creationId xmlns:p14="http://schemas.microsoft.com/office/powerpoint/2010/main" val="39554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Shape 2049"/>
          <p:cNvSpPr txBox="1"/>
          <p:nvPr/>
        </p:nvSpPr>
        <p:spPr>
          <a:xfrm>
            <a:off x="9436100" y="6156323"/>
            <a:ext cx="2527267" cy="523219"/>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Samangooei and Nixon, </a:t>
            </a:r>
            <a:r>
              <a:rPr kumimoji="0" lang="en" sz="1467" i="1" kern="0" dirty="0">
                <a:solidFill>
                  <a:srgbClr val="FFFFFF"/>
                </a:solidFill>
                <a:latin typeface="Arial"/>
                <a:ea typeface="Arial"/>
                <a:cs typeface="Arial"/>
                <a:sym typeface="Arial"/>
              </a:rPr>
              <a:t>IEEE</a:t>
            </a:r>
            <a:r>
              <a:rPr kumimoji="0" lang="en" sz="1467" kern="0" dirty="0">
                <a:solidFill>
                  <a:srgbClr val="FFFFFF"/>
                </a:solidFill>
                <a:latin typeface="Arial"/>
                <a:ea typeface="Arial"/>
                <a:cs typeface="Arial"/>
                <a:sym typeface="Arial"/>
              </a:rPr>
              <a:t> </a:t>
            </a:r>
            <a:r>
              <a:rPr kumimoji="0" lang="en" sz="1467" i="1" kern="0" dirty="0">
                <a:solidFill>
                  <a:srgbClr val="FFFFFF"/>
                </a:solidFill>
                <a:latin typeface="Arial"/>
                <a:ea typeface="Arial"/>
                <a:cs typeface="Arial"/>
                <a:sym typeface="Arial"/>
              </a:rPr>
              <a:t>BTAS </a:t>
            </a:r>
            <a:r>
              <a:rPr kumimoji="0" lang="en" sz="1467" kern="0" dirty="0">
                <a:solidFill>
                  <a:srgbClr val="FFFFFF"/>
                </a:solidFill>
                <a:latin typeface="Arial"/>
                <a:ea typeface="Arial"/>
                <a:cs typeface="Arial"/>
                <a:sym typeface="Arial"/>
              </a:rPr>
              <a:t>2008</a:t>
            </a:r>
          </a:p>
        </p:txBody>
      </p:sp>
      <p:sp>
        <p:nvSpPr>
          <p:cNvPr id="2050" name="Shape 2050"/>
          <p:cNvSpPr/>
          <p:nvPr/>
        </p:nvSpPr>
        <p:spPr>
          <a:xfrm>
            <a:off x="6310314" y="1785925"/>
            <a:ext cx="4357685" cy="357187"/>
          </a:xfrm>
          <a:prstGeom prst="rect">
            <a:avLst/>
          </a:prstGeom>
          <a:solidFill>
            <a:schemeClr val="lt1"/>
          </a:solidFill>
          <a:ln w="12700" cap="flat" cmpd="sng">
            <a:solidFill>
              <a:schemeClr val="lt1"/>
            </a:solidFill>
            <a:prstDash val="solid"/>
            <a:miter/>
            <a:headEnd type="none" w="med" len="med"/>
            <a:tailEnd type="none" w="med" len="med"/>
          </a:ln>
        </p:spPr>
        <p:txBody>
          <a:bodyPr lIns="91433" tIns="45700" rIns="91433" bIns="45700" anchor="ctr" anchorCtr="0">
            <a:noAutofit/>
          </a:bodyPr>
          <a:lstStyle/>
          <a:p>
            <a:pPr defTabSz="1219170" eaLnBrk="1" fontAlgn="auto" hangingPunct="1">
              <a:spcBef>
                <a:spcPts val="0"/>
              </a:spcBef>
              <a:spcAft>
                <a:spcPts val="0"/>
              </a:spcAft>
              <a:buClr>
                <a:srgbClr val="000000"/>
              </a:buClr>
            </a:pPr>
            <a:endParaRPr kumimoji="0" sz="1867" kern="0">
              <a:solidFill>
                <a:srgbClr val="FFFFFF"/>
              </a:solidFill>
              <a:latin typeface="Calibri"/>
              <a:ea typeface="Calibri"/>
              <a:cs typeface="Calibri"/>
              <a:sym typeface="Calibri"/>
            </a:endParaRPr>
          </a:p>
        </p:txBody>
      </p:sp>
      <p:pic>
        <p:nvPicPr>
          <p:cNvPr id="2051" name="Shape 2051"/>
          <p:cNvPicPr preferRelativeResize="0"/>
          <p:nvPr/>
        </p:nvPicPr>
        <p:blipFill rotWithShape="1">
          <a:blip r:embed="rId3">
            <a:alphaModFix/>
          </a:blip>
          <a:srcRect/>
          <a:stretch/>
        </p:blipFill>
        <p:spPr>
          <a:xfrm>
            <a:off x="119834" y="2126450"/>
            <a:ext cx="5686364" cy="3368599"/>
          </a:xfrm>
          <a:prstGeom prst="rect">
            <a:avLst/>
          </a:prstGeom>
          <a:noFill/>
          <a:ln>
            <a:noFill/>
          </a:ln>
        </p:spPr>
      </p:pic>
      <p:pic>
        <p:nvPicPr>
          <p:cNvPr id="2052" name="Shape 2052"/>
          <p:cNvPicPr preferRelativeResize="0"/>
          <p:nvPr/>
        </p:nvPicPr>
        <p:blipFill rotWithShape="1">
          <a:blip r:embed="rId4">
            <a:alphaModFix/>
          </a:blip>
          <a:srcRect/>
          <a:stretch/>
        </p:blipFill>
        <p:spPr>
          <a:xfrm>
            <a:off x="6425434" y="1498427"/>
            <a:ext cx="5686364" cy="4624636"/>
          </a:xfrm>
          <a:prstGeom prst="rect">
            <a:avLst/>
          </a:prstGeom>
          <a:noFill/>
          <a:ln>
            <a:noFill/>
          </a:ln>
        </p:spPr>
      </p:pic>
      <p:sp>
        <p:nvSpPr>
          <p:cNvPr id="2053" name="Shape 2053"/>
          <p:cNvSpPr txBox="1"/>
          <p:nvPr/>
        </p:nvSpPr>
        <p:spPr>
          <a:xfrm>
            <a:off x="3619234" y="2493700"/>
            <a:ext cx="2835599" cy="578800"/>
          </a:xfrm>
          <a:prstGeom prst="rect">
            <a:avLst/>
          </a:prstGeom>
          <a:noFill/>
          <a:ln>
            <a:noFill/>
          </a:ln>
        </p:spPr>
        <p:txBody>
          <a:bodyPr lIns="121900" tIns="121900" rIns="121900" bIns="121900" anchor="ctr" anchorCtr="0">
            <a:noAutofit/>
          </a:bodyPr>
          <a:lstStyle/>
          <a:p>
            <a:pPr defTabSz="1219170" eaLnBrk="1" fontAlgn="auto" hangingPunct="1">
              <a:spcBef>
                <a:spcPts val="0"/>
              </a:spcBef>
              <a:spcAft>
                <a:spcPts val="0"/>
              </a:spcAft>
              <a:buClr>
                <a:srgbClr val="548135"/>
              </a:buClr>
              <a:buSzPct val="25000"/>
            </a:pPr>
            <a:r>
              <a:rPr kumimoji="0" lang="en" kern="0">
                <a:solidFill>
                  <a:srgbClr val="548135"/>
                </a:solidFill>
                <a:latin typeface="Calibri"/>
                <a:ea typeface="Calibri"/>
                <a:cs typeface="Calibri"/>
                <a:sym typeface="Calibri"/>
              </a:rPr>
              <a:t>Human descriptions</a:t>
            </a:r>
          </a:p>
        </p:txBody>
      </p:sp>
      <p:sp>
        <p:nvSpPr>
          <p:cNvPr id="2054" name="Shape 2054"/>
          <p:cNvSpPr txBox="1"/>
          <p:nvPr/>
        </p:nvSpPr>
        <p:spPr>
          <a:xfrm>
            <a:off x="1323667" y="2443501"/>
            <a:ext cx="2293999" cy="679199"/>
          </a:xfrm>
          <a:prstGeom prst="rect">
            <a:avLst/>
          </a:prstGeom>
          <a:noFill/>
          <a:ln>
            <a:noFill/>
          </a:ln>
        </p:spPr>
        <p:txBody>
          <a:bodyPr lIns="121900" tIns="121900" rIns="121900" bIns="121900" anchor="ctr" anchorCtr="0">
            <a:noAutofit/>
          </a:bodyPr>
          <a:lstStyle/>
          <a:p>
            <a:pPr algn="l" defTabSz="1219170" eaLnBrk="1" fontAlgn="auto" hangingPunct="1">
              <a:spcBef>
                <a:spcPts val="0"/>
              </a:spcBef>
              <a:spcAft>
                <a:spcPts val="0"/>
              </a:spcAft>
              <a:buClr>
                <a:srgbClr val="0000FF"/>
              </a:buClr>
              <a:buSzPct val="25000"/>
            </a:pPr>
            <a:r>
              <a:rPr kumimoji="0" lang="en" kern="0">
                <a:solidFill>
                  <a:srgbClr val="0000FF"/>
                </a:solidFill>
                <a:latin typeface="Calibri"/>
                <a:ea typeface="Calibri"/>
                <a:cs typeface="Calibri"/>
                <a:sym typeface="Calibri"/>
              </a:rPr>
              <a:t>Gait biometrics</a:t>
            </a:r>
          </a:p>
        </p:txBody>
      </p:sp>
      <p:cxnSp>
        <p:nvCxnSpPr>
          <p:cNvPr id="2055" name="Shape 2055"/>
          <p:cNvCxnSpPr/>
          <p:nvPr/>
        </p:nvCxnSpPr>
        <p:spPr>
          <a:xfrm flipH="1">
            <a:off x="1011800" y="3003400"/>
            <a:ext cx="1281997" cy="771200"/>
          </a:xfrm>
          <a:prstGeom prst="straightConnector1">
            <a:avLst/>
          </a:prstGeom>
          <a:noFill/>
          <a:ln w="28575" cap="flat" cmpd="sng">
            <a:solidFill>
              <a:srgbClr val="0000FF">
                <a:alpha val="54117"/>
              </a:srgbClr>
            </a:solidFill>
            <a:prstDash val="solid"/>
            <a:miter/>
            <a:headEnd type="none" w="med" len="med"/>
            <a:tailEnd type="stealth" w="lg" len="lg"/>
          </a:ln>
        </p:spPr>
      </p:cxnSp>
      <p:cxnSp>
        <p:nvCxnSpPr>
          <p:cNvPr id="2056" name="Shape 2056"/>
          <p:cNvCxnSpPr/>
          <p:nvPr/>
        </p:nvCxnSpPr>
        <p:spPr>
          <a:xfrm flipH="1">
            <a:off x="4753599" y="2982567"/>
            <a:ext cx="593999" cy="354400"/>
          </a:xfrm>
          <a:prstGeom prst="straightConnector1">
            <a:avLst/>
          </a:prstGeom>
          <a:noFill/>
          <a:ln w="25400" cap="flat" cmpd="sng">
            <a:solidFill>
              <a:srgbClr val="548135"/>
            </a:solidFill>
            <a:prstDash val="solid"/>
            <a:round/>
            <a:headEnd type="none" w="med" len="med"/>
            <a:tailEnd type="stealth" w="lg" len="lg"/>
          </a:ln>
        </p:spPr>
      </p:cxnSp>
      <p:sp>
        <p:nvSpPr>
          <p:cNvPr id="2057" name="Shape 2057"/>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Human descriptions: recognition capability</a:t>
            </a:r>
          </a:p>
        </p:txBody>
      </p:sp>
      <p:cxnSp>
        <p:nvCxnSpPr>
          <p:cNvPr id="2058" name="Shape 2058"/>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sp>
        <p:nvSpPr>
          <p:cNvPr id="2" name="TextBox 1"/>
          <p:cNvSpPr txBox="1"/>
          <p:nvPr/>
        </p:nvSpPr>
        <p:spPr>
          <a:xfrm>
            <a:off x="3840100" y="6044329"/>
            <a:ext cx="3932195" cy="584775"/>
          </a:xfrm>
          <a:prstGeom prst="rect">
            <a:avLst/>
          </a:prstGeom>
          <a:noFill/>
        </p:spPr>
        <p:txBody>
          <a:bodyPr wrap="square" rtlCol="0">
            <a:spAutoFit/>
          </a:bodyPr>
          <a:lstStyle/>
          <a:p>
            <a:pPr defTabSz="1219170" eaLnBrk="1" fontAlgn="auto" hangingPunct="1">
              <a:spcBef>
                <a:spcPts val="0"/>
              </a:spcBef>
              <a:spcAft>
                <a:spcPts val="0"/>
              </a:spcAft>
            </a:pPr>
            <a:r>
              <a:rPr kumimoji="0" lang="en-GB" sz="3200" kern="0" dirty="0">
                <a:solidFill>
                  <a:srgbClr val="000000"/>
                </a:solidFill>
                <a:latin typeface="Arial"/>
                <a:cs typeface="Arial"/>
                <a:sym typeface="Arial"/>
              </a:rPr>
              <a:t>First result</a:t>
            </a:r>
          </a:p>
        </p:txBody>
      </p:sp>
    </p:spTree>
    <p:extLst>
      <p:ext uri="{BB962C8B-B14F-4D97-AF65-F5344CB8AC3E}">
        <p14:creationId xmlns:p14="http://schemas.microsoft.com/office/powerpoint/2010/main" val="346478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Shape 2216"/>
          <p:cNvSpPr txBox="1"/>
          <p:nvPr/>
        </p:nvSpPr>
        <p:spPr>
          <a:xfrm>
            <a:off x="286316" y="1585367"/>
            <a:ext cx="4887563" cy="4114797"/>
          </a:xfrm>
          <a:prstGeom prst="rect">
            <a:avLst/>
          </a:prstGeom>
          <a:noFill/>
          <a:ln>
            <a:noFill/>
          </a:ln>
        </p:spPr>
        <p:txBody>
          <a:bodyPr lIns="0" tIns="45700" rIns="91433" bIns="45700" anchor="t" anchorCtr="0">
            <a:noAutofit/>
          </a:bodyPr>
          <a:lstStyle/>
          <a:p>
            <a:pPr marL="338658" indent="-338658" algn="l" defTabSz="1219170" eaLnBrk="1" fontAlgn="auto" hangingPunct="1">
              <a:spcBef>
                <a:spcPts val="0"/>
              </a:spcBef>
              <a:spcAft>
                <a:spcPts val="0"/>
              </a:spcAft>
              <a:buClr>
                <a:srgbClr val="0000FF"/>
              </a:buClr>
              <a:buSzPct val="100000"/>
              <a:buFont typeface="Arial"/>
              <a:buChar char="•"/>
            </a:pPr>
            <a:r>
              <a:rPr kumimoji="0" lang="en" kern="0">
                <a:solidFill>
                  <a:srgbClr val="0000FF"/>
                </a:solidFill>
                <a:latin typeface="Arial"/>
                <a:ea typeface="Arial"/>
                <a:cs typeface="Arial"/>
                <a:sym typeface="Arial"/>
              </a:rPr>
              <a:t>Compare </a:t>
            </a:r>
            <a:r>
              <a:rPr kumimoji="0" lang="en" kern="0">
                <a:solidFill>
                  <a:srgbClr val="000000"/>
                </a:solidFill>
                <a:latin typeface="Arial"/>
                <a:ea typeface="Arial"/>
                <a:cs typeface="Arial"/>
                <a:sym typeface="Arial"/>
              </a:rPr>
              <a:t>one subject’s attribute with another’s</a:t>
            </a:r>
          </a:p>
          <a:p>
            <a:pPr marL="338658" indent="-338658" algn="l" defTabSz="1219170" eaLnBrk="1" fontAlgn="auto" hangingPunct="1">
              <a:spcBef>
                <a:spcPts val="1200"/>
              </a:spcBef>
              <a:spcAft>
                <a:spcPts val="0"/>
              </a:spcAft>
              <a:buClr>
                <a:srgbClr val="0000FF"/>
              </a:buClr>
              <a:buSzPct val="100000"/>
              <a:buFont typeface="Arial"/>
              <a:buChar char="•"/>
            </a:pPr>
            <a:r>
              <a:rPr kumimoji="0" lang="en" kern="0">
                <a:solidFill>
                  <a:srgbClr val="0000FF"/>
                </a:solidFill>
                <a:latin typeface="Arial"/>
                <a:ea typeface="Arial"/>
                <a:cs typeface="Arial"/>
                <a:sym typeface="Arial"/>
              </a:rPr>
              <a:t>Infer </a:t>
            </a:r>
            <a:r>
              <a:rPr kumimoji="0" lang="en" kern="0">
                <a:solidFill>
                  <a:srgbClr val="323D43"/>
                </a:solidFill>
                <a:latin typeface="Arial"/>
                <a:ea typeface="Arial"/>
                <a:cs typeface="Arial"/>
                <a:sym typeface="Arial"/>
              </a:rPr>
              <a:t>continuous </a:t>
            </a:r>
            <a:r>
              <a:rPr kumimoji="0" lang="en" kern="0">
                <a:solidFill>
                  <a:srgbClr val="0000FF"/>
                </a:solidFill>
                <a:latin typeface="Arial"/>
                <a:ea typeface="Arial"/>
                <a:cs typeface="Arial"/>
                <a:sym typeface="Arial"/>
              </a:rPr>
              <a:t>relative </a:t>
            </a:r>
            <a:r>
              <a:rPr kumimoji="0" lang="en" kern="0">
                <a:solidFill>
                  <a:srgbClr val="323D43"/>
                </a:solidFill>
                <a:latin typeface="Arial"/>
                <a:ea typeface="Arial"/>
                <a:cs typeface="Arial"/>
                <a:sym typeface="Arial"/>
              </a:rPr>
              <a:t>measurements</a:t>
            </a:r>
          </a:p>
          <a:p>
            <a:pPr marL="338658" indent="-338658" algn="l" defTabSz="1219170" eaLnBrk="1" fontAlgn="auto" hangingPunct="1">
              <a:spcBef>
                <a:spcPts val="1733"/>
              </a:spcBef>
              <a:spcAft>
                <a:spcPts val="0"/>
              </a:spcAft>
              <a:buClr>
                <a:srgbClr val="000000"/>
              </a:buClr>
            </a:pPr>
            <a:endParaRPr kumimoji="0" kern="0">
              <a:solidFill>
                <a:srgbClr val="323D43"/>
              </a:solidFill>
              <a:latin typeface="Georgia"/>
              <a:ea typeface="Georgia"/>
              <a:cs typeface="Georgia"/>
              <a:sym typeface="Georgia"/>
            </a:endParaRPr>
          </a:p>
        </p:txBody>
      </p:sp>
      <p:pic>
        <p:nvPicPr>
          <p:cNvPr id="2217" name="Shape 2217"/>
          <p:cNvPicPr preferRelativeResize="0"/>
          <p:nvPr/>
        </p:nvPicPr>
        <p:blipFill rotWithShape="1">
          <a:blip r:embed="rId3">
            <a:alphaModFix/>
          </a:blip>
          <a:srcRect/>
          <a:stretch/>
        </p:blipFill>
        <p:spPr>
          <a:xfrm>
            <a:off x="5609080" y="1713388"/>
            <a:ext cx="5638944" cy="3858749"/>
          </a:xfrm>
          <a:prstGeom prst="rect">
            <a:avLst/>
          </a:prstGeom>
          <a:noFill/>
          <a:ln w="12700" cap="flat" cmpd="sng">
            <a:solidFill>
              <a:srgbClr val="000000"/>
            </a:solidFill>
            <a:prstDash val="solid"/>
            <a:miter/>
            <a:headEnd type="none" w="med" len="med"/>
            <a:tailEnd type="none" w="med" len="med"/>
          </a:ln>
        </p:spPr>
      </p:pic>
      <p:sp>
        <p:nvSpPr>
          <p:cNvPr id="2219" name="Shape 2219"/>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dirty="0">
                <a:solidFill>
                  <a:srgbClr val="000000"/>
                </a:solidFill>
                <a:latin typeface="Calibri"/>
                <a:ea typeface="Calibri"/>
                <a:cs typeface="Calibri"/>
                <a:sym typeface="Calibri"/>
              </a:rPr>
              <a:t>Comparative human descriptions</a:t>
            </a:r>
          </a:p>
        </p:txBody>
      </p:sp>
      <p:cxnSp>
        <p:nvCxnSpPr>
          <p:cNvPr id="2220" name="Shape 2220"/>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sp>
        <p:nvSpPr>
          <p:cNvPr id="7" name="Shape 2249"/>
          <p:cNvSpPr txBox="1"/>
          <p:nvPr/>
        </p:nvSpPr>
        <p:spPr>
          <a:xfrm>
            <a:off x="9408134" y="6086484"/>
            <a:ext cx="2517166" cy="523197"/>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algn="ct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Reid and Nixon, </a:t>
            </a:r>
            <a:r>
              <a:rPr kumimoji="0" lang="en" sz="1467" i="1" kern="0" dirty="0">
                <a:solidFill>
                  <a:srgbClr val="FFFFFF"/>
                </a:solidFill>
                <a:latin typeface="Arial"/>
                <a:ea typeface="Arial"/>
                <a:cs typeface="Arial"/>
                <a:sym typeface="Arial"/>
              </a:rPr>
              <a:t>IEEE ICDP </a:t>
            </a:r>
            <a:r>
              <a:rPr kumimoji="0" lang="en" sz="1467" kern="0" dirty="0">
                <a:solidFill>
                  <a:srgbClr val="FFFFFF"/>
                </a:solidFill>
                <a:latin typeface="Arial"/>
                <a:ea typeface="Arial"/>
                <a:cs typeface="Arial"/>
                <a:sym typeface="Arial"/>
              </a:rPr>
              <a:t>2011, TPAMI 2014</a:t>
            </a:r>
          </a:p>
        </p:txBody>
      </p:sp>
    </p:spTree>
    <p:extLst>
      <p:ext uri="{BB962C8B-B14F-4D97-AF65-F5344CB8AC3E}">
        <p14:creationId xmlns:p14="http://schemas.microsoft.com/office/powerpoint/2010/main" val="788164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pic>
        <p:nvPicPr>
          <p:cNvPr id="2248" name="Shape 2248"/>
          <p:cNvPicPr preferRelativeResize="0"/>
          <p:nvPr/>
        </p:nvPicPr>
        <p:blipFill rotWithShape="1">
          <a:blip r:embed="rId3">
            <a:alphaModFix/>
          </a:blip>
          <a:srcRect l="2266" t="4720" r="4820"/>
          <a:stretch/>
        </p:blipFill>
        <p:spPr>
          <a:xfrm>
            <a:off x="2855640" y="1468092"/>
            <a:ext cx="6192835" cy="4441821"/>
          </a:xfrm>
          <a:prstGeom prst="rect">
            <a:avLst/>
          </a:prstGeom>
          <a:noFill/>
          <a:ln>
            <a:noFill/>
          </a:ln>
        </p:spPr>
      </p:pic>
      <p:sp>
        <p:nvSpPr>
          <p:cNvPr id="2249" name="Shape 2249"/>
          <p:cNvSpPr txBox="1"/>
          <p:nvPr/>
        </p:nvSpPr>
        <p:spPr>
          <a:xfrm>
            <a:off x="9408134" y="6086484"/>
            <a:ext cx="2517166" cy="523197"/>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algn="ct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Reid and Nixon, </a:t>
            </a:r>
            <a:r>
              <a:rPr kumimoji="0" lang="en" sz="1467" i="1" kern="0" dirty="0">
                <a:solidFill>
                  <a:srgbClr val="FFFFFF"/>
                </a:solidFill>
                <a:latin typeface="Arial"/>
                <a:ea typeface="Arial"/>
                <a:cs typeface="Arial"/>
                <a:sym typeface="Arial"/>
              </a:rPr>
              <a:t>IEEE ICDP </a:t>
            </a:r>
            <a:r>
              <a:rPr kumimoji="0" lang="en" sz="1467" kern="0" dirty="0">
                <a:solidFill>
                  <a:srgbClr val="FFFFFF"/>
                </a:solidFill>
                <a:latin typeface="Arial"/>
                <a:ea typeface="Arial"/>
                <a:cs typeface="Arial"/>
                <a:sym typeface="Arial"/>
              </a:rPr>
              <a:t>2011, TPAMI 2014</a:t>
            </a:r>
          </a:p>
        </p:txBody>
      </p:sp>
      <p:sp>
        <p:nvSpPr>
          <p:cNvPr id="2250" name="Shape 2250"/>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Height correlation (with time)</a:t>
            </a:r>
          </a:p>
        </p:txBody>
      </p:sp>
      <p:cxnSp>
        <p:nvCxnSpPr>
          <p:cNvPr id="2251" name="Shape 2251"/>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81581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pic>
        <p:nvPicPr>
          <p:cNvPr id="2443" name="Shape 2443"/>
          <p:cNvPicPr preferRelativeResize="0"/>
          <p:nvPr/>
        </p:nvPicPr>
        <p:blipFill rotWithShape="1">
          <a:blip r:embed="rId3">
            <a:alphaModFix/>
          </a:blip>
          <a:srcRect/>
          <a:stretch/>
        </p:blipFill>
        <p:spPr>
          <a:xfrm>
            <a:off x="496601" y="1345100"/>
            <a:ext cx="11410799" cy="4516779"/>
          </a:xfrm>
          <a:prstGeom prst="rect">
            <a:avLst/>
          </a:prstGeom>
          <a:noFill/>
          <a:ln>
            <a:noFill/>
          </a:ln>
        </p:spPr>
      </p:pic>
      <p:sp>
        <p:nvSpPr>
          <p:cNvPr id="2444" name="Shape 2444"/>
          <p:cNvSpPr txBox="1">
            <a:spLocks noGrp="1"/>
          </p:cNvSpPr>
          <p:nvPr>
            <p:ph type="body" idx="1"/>
          </p:nvPr>
        </p:nvSpPr>
        <p:spPr>
          <a:xfrm>
            <a:off x="1240501" y="5764734"/>
            <a:ext cx="6222799" cy="1093197"/>
          </a:xfrm>
          <a:prstGeom prst="rect">
            <a:avLst/>
          </a:prstGeom>
          <a:noFill/>
          <a:ln>
            <a:noFill/>
          </a:ln>
        </p:spPr>
        <p:txBody>
          <a:bodyPr lIns="91433" tIns="91433" rIns="91433" bIns="91433" anchor="t" anchorCtr="0">
            <a:noAutofit/>
          </a:bodyPr>
          <a:lstStyle/>
          <a:p>
            <a:pPr indent="-50799">
              <a:lnSpc>
                <a:spcPct val="100000"/>
              </a:lnSpc>
              <a:spcBef>
                <a:spcPts val="0"/>
              </a:spcBef>
              <a:buSzPct val="25000"/>
              <a:buNone/>
            </a:pPr>
            <a:r>
              <a:rPr lang="en">
                <a:solidFill>
                  <a:srgbClr val="2838FF"/>
                </a:solidFill>
              </a:rPr>
              <a:t>Gender </a:t>
            </a:r>
            <a:r>
              <a:rPr lang="en"/>
              <a:t>distribution </a:t>
            </a:r>
            <a:r>
              <a:rPr lang="en">
                <a:solidFill>
                  <a:srgbClr val="2838FF"/>
                </a:solidFill>
              </a:rPr>
              <a:t>not binary</a:t>
            </a:r>
            <a:r>
              <a:rPr lang="en"/>
              <a:t> </a:t>
            </a:r>
          </a:p>
          <a:p>
            <a:pPr indent="-50799">
              <a:lnSpc>
                <a:spcPct val="100000"/>
              </a:lnSpc>
              <a:spcBef>
                <a:spcPts val="0"/>
              </a:spcBef>
              <a:buSzPct val="25000"/>
              <a:buNone/>
            </a:pPr>
            <a:r>
              <a:rPr lang="en"/>
              <a:t>Can measure</a:t>
            </a:r>
            <a:r>
              <a:rPr lang="en">
                <a:solidFill>
                  <a:srgbClr val="2838FF"/>
                </a:solidFill>
              </a:rPr>
              <a:t> confidence</a:t>
            </a:r>
          </a:p>
        </p:txBody>
      </p:sp>
      <p:sp>
        <p:nvSpPr>
          <p:cNvPr id="2445" name="Shape 2445"/>
          <p:cNvSpPr txBox="1"/>
          <p:nvPr/>
        </p:nvSpPr>
        <p:spPr>
          <a:xfrm rot="-5400000">
            <a:off x="31667" y="2371699"/>
            <a:ext cx="2413199" cy="360000"/>
          </a:xfrm>
          <a:prstGeom prst="rect">
            <a:avLst/>
          </a:prstGeom>
          <a:solidFill>
            <a:schemeClr val="lt1"/>
          </a:solidFill>
          <a:ln>
            <a:noFill/>
          </a:ln>
        </p:spPr>
        <p:txBody>
          <a:bodyPr lIns="121900" tIns="121900" rIns="121900" bIns="121900" anchor="t" anchorCtr="0">
            <a:noAutofit/>
          </a:bodyPr>
          <a:lstStyle/>
          <a:p>
            <a:pPr defTabSz="1219170" eaLnBrk="1" fontAlgn="auto" hangingPunct="1">
              <a:spcBef>
                <a:spcPts val="0"/>
              </a:spcBef>
              <a:spcAft>
                <a:spcPts val="0"/>
              </a:spcAft>
              <a:buClr>
                <a:srgbClr val="000000"/>
              </a:buClr>
              <a:buSzPct val="25000"/>
            </a:pPr>
            <a:r>
              <a:rPr kumimoji="0" lang="en" sz="1867" kern="0">
                <a:solidFill>
                  <a:srgbClr val="000000"/>
                </a:solidFill>
                <a:latin typeface="Arial"/>
                <a:ea typeface="Arial"/>
                <a:cs typeface="Arial"/>
                <a:sym typeface="Arial"/>
              </a:rPr>
              <a:t>Normalised scores</a:t>
            </a:r>
          </a:p>
        </p:txBody>
      </p:sp>
      <p:sp>
        <p:nvSpPr>
          <p:cNvPr id="2446" name="Shape 2446"/>
          <p:cNvSpPr txBox="1"/>
          <p:nvPr/>
        </p:nvSpPr>
        <p:spPr>
          <a:xfrm rot="-5400000">
            <a:off x="6076867" y="2371699"/>
            <a:ext cx="2413199" cy="360000"/>
          </a:xfrm>
          <a:prstGeom prst="rect">
            <a:avLst/>
          </a:prstGeom>
          <a:solidFill>
            <a:schemeClr val="lt1"/>
          </a:solidFill>
          <a:ln>
            <a:noFill/>
          </a:ln>
        </p:spPr>
        <p:txBody>
          <a:bodyPr lIns="121900" tIns="121900" rIns="121900" bIns="121900" anchor="t" anchorCtr="0">
            <a:noAutofit/>
          </a:bodyPr>
          <a:lstStyle/>
          <a:p>
            <a:pPr defTabSz="1219170" eaLnBrk="1" fontAlgn="auto" hangingPunct="1">
              <a:spcBef>
                <a:spcPts val="0"/>
              </a:spcBef>
              <a:spcAft>
                <a:spcPts val="0"/>
              </a:spcAft>
              <a:buClr>
                <a:srgbClr val="000000"/>
              </a:buClr>
              <a:buSzPct val="25000"/>
            </a:pPr>
            <a:r>
              <a:rPr kumimoji="0" lang="en" sz="1867" kern="0">
                <a:solidFill>
                  <a:srgbClr val="000000"/>
                </a:solidFill>
                <a:latin typeface="Arial"/>
                <a:ea typeface="Arial"/>
                <a:cs typeface="Arial"/>
                <a:sym typeface="Arial"/>
              </a:rPr>
              <a:t>Normalised scores</a:t>
            </a:r>
          </a:p>
        </p:txBody>
      </p:sp>
      <p:sp>
        <p:nvSpPr>
          <p:cNvPr id="2447" name="Shape 2447"/>
          <p:cNvSpPr txBox="1"/>
          <p:nvPr/>
        </p:nvSpPr>
        <p:spPr>
          <a:xfrm>
            <a:off x="3150667" y="3503867"/>
            <a:ext cx="1170797" cy="360000"/>
          </a:xfrm>
          <a:prstGeom prst="rect">
            <a:avLst/>
          </a:prstGeom>
          <a:solidFill>
            <a:schemeClr val="lt1"/>
          </a:solidFill>
          <a:ln>
            <a:noFill/>
          </a:ln>
        </p:spPr>
        <p:txBody>
          <a:bodyPr lIns="121900" tIns="121900" rIns="121900" bIns="121900" anchor="t" anchorCtr="0">
            <a:noAutofit/>
          </a:bodyPr>
          <a:lstStyle/>
          <a:p>
            <a:pPr defTabSz="1219170" eaLnBrk="1" fontAlgn="auto" hangingPunct="1">
              <a:spcBef>
                <a:spcPts val="0"/>
              </a:spcBef>
              <a:spcAft>
                <a:spcPts val="0"/>
              </a:spcAft>
              <a:buClr>
                <a:srgbClr val="000000"/>
              </a:buClr>
              <a:buSzPct val="25000"/>
            </a:pPr>
            <a:r>
              <a:rPr kumimoji="0" lang="en" sz="1867" kern="0">
                <a:solidFill>
                  <a:srgbClr val="000000"/>
                </a:solidFill>
                <a:latin typeface="Arial"/>
                <a:ea typeface="Arial"/>
                <a:cs typeface="Arial"/>
                <a:sym typeface="Arial"/>
              </a:rPr>
              <a:t>Ranking</a:t>
            </a:r>
          </a:p>
        </p:txBody>
      </p:sp>
      <p:sp>
        <p:nvSpPr>
          <p:cNvPr id="2448" name="Shape 2448"/>
          <p:cNvSpPr txBox="1"/>
          <p:nvPr/>
        </p:nvSpPr>
        <p:spPr>
          <a:xfrm>
            <a:off x="9208567" y="3503867"/>
            <a:ext cx="1170797" cy="360000"/>
          </a:xfrm>
          <a:prstGeom prst="rect">
            <a:avLst/>
          </a:prstGeom>
          <a:solidFill>
            <a:schemeClr val="lt1"/>
          </a:solidFill>
          <a:ln>
            <a:noFill/>
          </a:ln>
        </p:spPr>
        <p:txBody>
          <a:bodyPr lIns="121900" tIns="121900" rIns="121900" bIns="121900" anchor="t" anchorCtr="0">
            <a:noAutofit/>
          </a:bodyPr>
          <a:lstStyle/>
          <a:p>
            <a:pPr defTabSz="1219170" eaLnBrk="1" fontAlgn="auto" hangingPunct="1">
              <a:spcBef>
                <a:spcPts val="0"/>
              </a:spcBef>
              <a:spcAft>
                <a:spcPts val="0"/>
              </a:spcAft>
              <a:buClr>
                <a:srgbClr val="000000"/>
              </a:buClr>
              <a:buSzPct val="25000"/>
            </a:pPr>
            <a:r>
              <a:rPr kumimoji="0" lang="en" sz="1867" kern="0">
                <a:solidFill>
                  <a:srgbClr val="000000"/>
                </a:solidFill>
                <a:latin typeface="Arial"/>
                <a:ea typeface="Arial"/>
                <a:cs typeface="Arial"/>
                <a:sym typeface="Arial"/>
              </a:rPr>
              <a:t>Ranking</a:t>
            </a:r>
          </a:p>
        </p:txBody>
      </p:sp>
      <p:sp>
        <p:nvSpPr>
          <p:cNvPr id="2449" name="Shape 2449"/>
          <p:cNvSpPr txBox="1"/>
          <p:nvPr/>
        </p:nvSpPr>
        <p:spPr>
          <a:xfrm>
            <a:off x="8785600" y="6278433"/>
            <a:ext cx="3353600" cy="480800"/>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Martinho-Corbishley, Nixon and Carter</a:t>
            </a:r>
            <a:r>
              <a:rPr kumimoji="0" lang="en" sz="1467" i="1" kern="0" dirty="0">
                <a:solidFill>
                  <a:srgbClr val="FFFFFF"/>
                </a:solidFill>
                <a:latin typeface="Arial"/>
                <a:ea typeface="Arial"/>
                <a:cs typeface="Arial"/>
                <a:sym typeface="Arial"/>
              </a:rPr>
              <a:t>, BTAS </a:t>
            </a:r>
            <a:r>
              <a:rPr kumimoji="0" lang="en" sz="1467" kern="0" dirty="0">
                <a:solidFill>
                  <a:srgbClr val="FFFFFF"/>
                </a:solidFill>
                <a:latin typeface="Arial"/>
                <a:ea typeface="Arial"/>
                <a:cs typeface="Arial"/>
                <a:sym typeface="Arial"/>
              </a:rPr>
              <a:t>2016</a:t>
            </a:r>
          </a:p>
        </p:txBody>
      </p:sp>
      <p:sp>
        <p:nvSpPr>
          <p:cNvPr id="2450" name="Shape 2450"/>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Pairwise similarity comparisons on PETA</a:t>
            </a:r>
          </a:p>
        </p:txBody>
      </p:sp>
      <p:cxnSp>
        <p:nvCxnSpPr>
          <p:cNvPr id="2451" name="Shape 2451"/>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spTree>
    <p:extLst>
      <p:ext uri="{BB962C8B-B14F-4D97-AF65-F5344CB8AC3E}">
        <p14:creationId xmlns:p14="http://schemas.microsoft.com/office/powerpoint/2010/main" val="3294952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82747" y="3859037"/>
            <a:ext cx="2871836" cy="2914225"/>
          </a:xfrm>
          <a:prstGeom prst="rect">
            <a:avLst/>
          </a:prstGeom>
        </p:spPr>
      </p:pic>
      <p:sp>
        <p:nvSpPr>
          <p:cNvPr id="60" name="Rectangle 59"/>
          <p:cNvSpPr/>
          <p:nvPr/>
        </p:nvSpPr>
        <p:spPr>
          <a:xfrm>
            <a:off x="2654999" y="5107548"/>
            <a:ext cx="431101" cy="78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pic>
        <p:nvPicPr>
          <p:cNvPr id="8" name="Picture 7"/>
          <p:cNvPicPr>
            <a:picLocks noChangeAspect="1"/>
          </p:cNvPicPr>
          <p:nvPr/>
        </p:nvPicPr>
        <p:blipFill>
          <a:blip r:embed="rId3"/>
          <a:stretch>
            <a:fillRect/>
          </a:stretch>
        </p:blipFill>
        <p:spPr>
          <a:xfrm>
            <a:off x="5654583" y="3859036"/>
            <a:ext cx="6411293" cy="2903627"/>
          </a:xfrm>
          <a:prstGeom prst="rect">
            <a:avLst/>
          </a:prstGeom>
        </p:spPr>
      </p:pic>
      <p:pic>
        <p:nvPicPr>
          <p:cNvPr id="6" name="Picture 5"/>
          <p:cNvPicPr>
            <a:picLocks noChangeAspect="1"/>
          </p:cNvPicPr>
          <p:nvPr/>
        </p:nvPicPr>
        <p:blipFill>
          <a:blip r:embed="rId4"/>
          <a:stretch>
            <a:fillRect/>
          </a:stretch>
        </p:blipFill>
        <p:spPr>
          <a:xfrm>
            <a:off x="91385" y="542063"/>
            <a:ext cx="6305321" cy="2914224"/>
          </a:xfrm>
          <a:prstGeom prst="rect">
            <a:avLst/>
          </a:prstGeom>
        </p:spPr>
      </p:pic>
      <p:sp>
        <p:nvSpPr>
          <p:cNvPr id="9" name="Rounded Rectangle 8"/>
          <p:cNvSpPr/>
          <p:nvPr/>
        </p:nvSpPr>
        <p:spPr>
          <a:xfrm>
            <a:off x="9103459" y="2385396"/>
            <a:ext cx="2173356" cy="1473641"/>
          </a:xfrm>
          <a:prstGeom prst="roundRect">
            <a:avLst/>
          </a:prstGeom>
          <a:noFill/>
          <a:ln>
            <a:solidFill>
              <a:srgbClr val="BB0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10" name="TextBox 9"/>
          <p:cNvSpPr txBox="1"/>
          <p:nvPr/>
        </p:nvSpPr>
        <p:spPr>
          <a:xfrm>
            <a:off x="9302044" y="2652888"/>
            <a:ext cx="1783645" cy="954300"/>
          </a:xfrm>
          <a:prstGeom prst="rect">
            <a:avLst/>
          </a:prstGeom>
          <a:noFill/>
        </p:spPr>
        <p:txBody>
          <a:bodyPr wrap="square" rtlCol="0">
            <a:spAutoFit/>
          </a:bodyPr>
          <a:lstStyle/>
          <a:p>
            <a:pPr defTabSz="1219170" eaLnBrk="1" fontAlgn="auto" hangingPunct="1">
              <a:spcBef>
                <a:spcPts val="0"/>
              </a:spcBef>
              <a:spcAft>
                <a:spcPts val="0"/>
              </a:spcAft>
            </a:pPr>
            <a:r>
              <a:rPr kumimoji="0" lang="en-GB" sz="1867" kern="0" dirty="0">
                <a:solidFill>
                  <a:srgbClr val="000000"/>
                </a:solidFill>
                <a:latin typeface="Arial"/>
                <a:cs typeface="Arial"/>
                <a:sym typeface="Arial"/>
              </a:rPr>
              <a:t>Superfine attribute analysis</a:t>
            </a:r>
          </a:p>
        </p:txBody>
      </p:sp>
      <p:sp>
        <p:nvSpPr>
          <p:cNvPr id="11" name="TextBox 10"/>
          <p:cNvSpPr txBox="1"/>
          <p:nvPr/>
        </p:nvSpPr>
        <p:spPr>
          <a:xfrm>
            <a:off x="134684" y="109115"/>
            <a:ext cx="6194149" cy="379656"/>
          </a:xfrm>
          <a:prstGeom prst="rect">
            <a:avLst/>
          </a:prstGeom>
          <a:noFill/>
        </p:spPr>
        <p:txBody>
          <a:bodyPr wrap="square" rtlCol="0">
            <a:spAutoFit/>
          </a:bodyPr>
          <a:lstStyle/>
          <a:p>
            <a:pPr defTabSz="1219170" eaLnBrk="1" fontAlgn="auto" hangingPunct="1">
              <a:spcBef>
                <a:spcPts val="0"/>
              </a:spcBef>
              <a:spcAft>
                <a:spcPts val="0"/>
              </a:spcAft>
            </a:pPr>
            <a:r>
              <a:rPr kumimoji="0" lang="en-GB" sz="1867" kern="0" dirty="0">
                <a:solidFill>
                  <a:srgbClr val="000000"/>
                </a:solidFill>
                <a:latin typeface="Arial"/>
                <a:cs typeface="Arial"/>
                <a:sym typeface="Arial"/>
              </a:rPr>
              <a:t>Conventional attribute-based analysis</a:t>
            </a:r>
          </a:p>
        </p:txBody>
      </p:sp>
      <p:cxnSp>
        <p:nvCxnSpPr>
          <p:cNvPr id="13" name="Straight Connector 12"/>
          <p:cNvCxnSpPr/>
          <p:nvPr/>
        </p:nvCxnSpPr>
        <p:spPr>
          <a:xfrm>
            <a:off x="6374127" y="2144890"/>
            <a:ext cx="0" cy="1591733"/>
          </a:xfrm>
          <a:prstGeom prst="line">
            <a:avLst/>
          </a:prstGeom>
          <a:ln w="317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634446" y="3736623"/>
            <a:ext cx="3762260" cy="0"/>
          </a:xfrm>
          <a:prstGeom prst="line">
            <a:avLst/>
          </a:prstGeom>
          <a:ln w="3810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634446" y="3711575"/>
            <a:ext cx="3173" cy="1766711"/>
          </a:xfrm>
          <a:prstGeom prst="line">
            <a:avLst/>
          </a:prstGeom>
          <a:ln w="3810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609041" y="5463823"/>
            <a:ext cx="477059" cy="11288"/>
          </a:xfrm>
          <a:prstGeom prst="line">
            <a:avLst/>
          </a:prstGeom>
          <a:ln w="38100">
            <a:solidFill>
              <a:srgbClr val="3333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62134" y="2144888"/>
            <a:ext cx="334572" cy="6688"/>
          </a:xfrm>
          <a:prstGeom prst="line">
            <a:avLst/>
          </a:prstGeom>
          <a:ln w="38100">
            <a:solidFill>
              <a:srgbClr val="3333FF"/>
            </a:solidFill>
            <a:tailEnd type="none" w="lg" len="lg"/>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908156" y="1923625"/>
            <a:ext cx="4191713" cy="3962547"/>
            <a:chOff x="2931116" y="1442719"/>
            <a:chExt cx="3143785" cy="2971910"/>
          </a:xfrm>
        </p:grpSpPr>
        <p:sp>
          <p:nvSpPr>
            <p:cNvPr id="57" name="Rectangle 56"/>
            <p:cNvSpPr/>
            <p:nvPr/>
          </p:nvSpPr>
          <p:spPr>
            <a:xfrm>
              <a:off x="3978971" y="3675969"/>
              <a:ext cx="465090" cy="59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56" name="Rectangle 55"/>
            <p:cNvSpPr/>
            <p:nvPr/>
          </p:nvSpPr>
          <p:spPr>
            <a:xfrm>
              <a:off x="2931116" y="1442719"/>
              <a:ext cx="465090" cy="59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58" name="Rectangle 57"/>
            <p:cNvSpPr/>
            <p:nvPr/>
          </p:nvSpPr>
          <p:spPr>
            <a:xfrm>
              <a:off x="5609811" y="3823760"/>
              <a:ext cx="465090" cy="59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grpSp>
      <p:cxnSp>
        <p:nvCxnSpPr>
          <p:cNvPr id="54" name="Straight Arrow Connector 53"/>
          <p:cNvCxnSpPr/>
          <p:nvPr/>
        </p:nvCxnSpPr>
        <p:spPr>
          <a:xfrm flipV="1">
            <a:off x="5287740" y="5494163"/>
            <a:ext cx="663845" cy="1895"/>
          </a:xfrm>
          <a:prstGeom prst="straightConnector1">
            <a:avLst/>
          </a:prstGeom>
          <a:ln w="38100">
            <a:solidFill>
              <a:srgbClr val="3333FF"/>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7467047" y="5500514"/>
            <a:ext cx="663845" cy="1895"/>
          </a:xfrm>
          <a:prstGeom prst="straightConnector1">
            <a:avLst/>
          </a:prstGeom>
          <a:ln w="38100">
            <a:solidFill>
              <a:srgbClr val="3333FF"/>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895455" y="2190751"/>
            <a:ext cx="663845" cy="1895"/>
          </a:xfrm>
          <a:prstGeom prst="straightConnector1">
            <a:avLst/>
          </a:prstGeom>
          <a:ln w="38100">
            <a:solidFill>
              <a:srgbClr val="3333FF"/>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2730499" y="3848101"/>
            <a:ext cx="2878148" cy="2882900"/>
          </a:xfrm>
          <a:prstGeom prst="round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62" name="Shape 2458"/>
          <p:cNvSpPr txBox="1"/>
          <p:nvPr/>
        </p:nvSpPr>
        <p:spPr>
          <a:xfrm>
            <a:off x="6872924" y="844293"/>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dirty="0">
                <a:solidFill>
                  <a:srgbClr val="000000"/>
                </a:solidFill>
                <a:latin typeface="Calibri"/>
                <a:ea typeface="Calibri"/>
                <a:cs typeface="Calibri"/>
                <a:sym typeface="Calibri"/>
              </a:rPr>
              <a:t>Retrieval architecture</a:t>
            </a:r>
          </a:p>
        </p:txBody>
      </p:sp>
      <p:sp>
        <p:nvSpPr>
          <p:cNvPr id="25" name="Shape 2449"/>
          <p:cNvSpPr txBox="1"/>
          <p:nvPr/>
        </p:nvSpPr>
        <p:spPr>
          <a:xfrm>
            <a:off x="124200" y="6031149"/>
            <a:ext cx="2484841" cy="728084"/>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Martinho-Corbishley, Nixon and Carter</a:t>
            </a:r>
            <a:r>
              <a:rPr kumimoji="0" lang="en" sz="1467" i="1" kern="0" dirty="0">
                <a:solidFill>
                  <a:srgbClr val="FFFFFF"/>
                </a:solidFill>
                <a:latin typeface="Arial"/>
                <a:ea typeface="Arial"/>
                <a:cs typeface="Arial"/>
                <a:sym typeface="Arial"/>
              </a:rPr>
              <a:t>, </a:t>
            </a:r>
            <a:r>
              <a:rPr kumimoji="0" lang="en" sz="1467" kern="0" dirty="0">
                <a:solidFill>
                  <a:srgbClr val="FFFFFF"/>
                </a:solidFill>
                <a:latin typeface="Arial"/>
                <a:ea typeface="Arial"/>
                <a:cs typeface="Arial"/>
                <a:sym typeface="Arial"/>
              </a:rPr>
              <a:t>IEEE TPAMI 2019</a:t>
            </a:r>
          </a:p>
        </p:txBody>
      </p:sp>
      <p:sp>
        <p:nvSpPr>
          <p:cNvPr id="2" name="Rectangle 1"/>
          <p:cNvSpPr/>
          <p:nvPr/>
        </p:nvSpPr>
        <p:spPr>
          <a:xfrm>
            <a:off x="3092722" y="4053157"/>
            <a:ext cx="2212574" cy="2571379"/>
          </a:xfrm>
          <a:prstGeom prst="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27991" y="695739"/>
            <a:ext cx="3580165" cy="2584174"/>
          </a:xfrm>
          <a:prstGeom prst="rect">
            <a:avLst/>
          </a:prstGeom>
          <a:solidFill>
            <a:srgbClr val="2BF54D">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2222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GB" dirty="0"/>
          </a:p>
        </p:txBody>
      </p:sp>
      <p:pic>
        <p:nvPicPr>
          <p:cNvPr id="5" name="Picture 4"/>
          <p:cNvPicPr>
            <a:picLocks noChangeAspect="1"/>
          </p:cNvPicPr>
          <p:nvPr/>
        </p:nvPicPr>
        <p:blipFill>
          <a:blip r:embed="rId3"/>
          <a:stretch>
            <a:fillRect/>
          </a:stretch>
        </p:blipFill>
        <p:spPr>
          <a:xfrm>
            <a:off x="4032249" y="107949"/>
            <a:ext cx="7703025" cy="7359652"/>
          </a:xfrm>
          <a:prstGeom prst="rect">
            <a:avLst/>
          </a:prstGeom>
        </p:spPr>
      </p:pic>
      <p:sp>
        <p:nvSpPr>
          <p:cNvPr id="12" name="Shape 2458"/>
          <p:cNvSpPr txBox="1"/>
          <p:nvPr/>
        </p:nvSpPr>
        <p:spPr>
          <a:xfrm>
            <a:off x="0" y="107949"/>
            <a:ext cx="3076256"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dirty="0">
                <a:solidFill>
                  <a:srgbClr val="000000"/>
                </a:solidFill>
                <a:latin typeface="Calibri"/>
                <a:ea typeface="Calibri"/>
                <a:cs typeface="Calibri"/>
                <a:sym typeface="Calibri"/>
              </a:rPr>
              <a:t>Gender</a:t>
            </a:r>
          </a:p>
        </p:txBody>
      </p:sp>
      <p:sp>
        <p:nvSpPr>
          <p:cNvPr id="7" name="Shape 2449"/>
          <p:cNvSpPr txBox="1"/>
          <p:nvPr/>
        </p:nvSpPr>
        <p:spPr>
          <a:xfrm>
            <a:off x="124200" y="6278433"/>
            <a:ext cx="3027562" cy="480800"/>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Martinho-Corbishley, Nixon and Carter</a:t>
            </a:r>
            <a:r>
              <a:rPr kumimoji="0" lang="en" sz="1467" i="1" kern="0" dirty="0">
                <a:solidFill>
                  <a:srgbClr val="FFFFFF"/>
                </a:solidFill>
                <a:latin typeface="Arial"/>
                <a:ea typeface="Arial"/>
                <a:cs typeface="Arial"/>
                <a:sym typeface="Arial"/>
              </a:rPr>
              <a:t>, </a:t>
            </a:r>
            <a:r>
              <a:rPr kumimoji="0" lang="en" sz="1467" kern="0" dirty="0">
                <a:solidFill>
                  <a:srgbClr val="FFFFFF"/>
                </a:solidFill>
                <a:latin typeface="Arial"/>
                <a:ea typeface="Arial"/>
                <a:cs typeface="Arial"/>
                <a:sym typeface="Arial"/>
              </a:rPr>
              <a:t>IEEE TPAMI 2019</a:t>
            </a:r>
          </a:p>
        </p:txBody>
      </p:sp>
    </p:spTree>
    <p:extLst>
      <p:ext uri="{BB962C8B-B14F-4D97-AF65-F5344CB8AC3E}">
        <p14:creationId xmlns:p14="http://schemas.microsoft.com/office/powerpoint/2010/main" val="113349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Shape 2465"/>
          <p:cNvSpPr txBox="1">
            <a:spLocks noGrp="1"/>
          </p:cNvSpPr>
          <p:nvPr>
            <p:ph type="body" idx="1"/>
          </p:nvPr>
        </p:nvSpPr>
        <p:spPr>
          <a:xfrm>
            <a:off x="1981201" y="1421793"/>
            <a:ext cx="8229599" cy="4526000"/>
          </a:xfrm>
          <a:prstGeom prst="rect">
            <a:avLst/>
          </a:prstGeom>
          <a:solidFill>
            <a:schemeClr val="lt1"/>
          </a:solidFill>
          <a:ln>
            <a:noFill/>
          </a:ln>
        </p:spPr>
        <p:txBody>
          <a:bodyPr lIns="91433" tIns="45700" rIns="91433" bIns="45700" anchor="t" anchorCtr="0">
            <a:noAutofit/>
          </a:bodyPr>
          <a:lstStyle/>
          <a:p>
            <a:pPr indent="-237061">
              <a:spcBef>
                <a:spcPts val="0"/>
              </a:spcBef>
            </a:pPr>
            <a:r>
              <a:rPr lang="en"/>
              <a:t>Gender?</a:t>
            </a:r>
          </a:p>
        </p:txBody>
      </p:sp>
      <p:graphicFrame>
        <p:nvGraphicFramePr>
          <p:cNvPr id="2466" name="Shape 2466"/>
          <p:cNvGraphicFramePr/>
          <p:nvPr>
            <p:extLst/>
          </p:nvPr>
        </p:nvGraphicFramePr>
        <p:xfrm>
          <a:off x="1991543" y="1925849"/>
          <a:ext cx="8208933" cy="4119726"/>
        </p:xfrm>
        <a:graphic>
          <a:graphicData uri="http://schemas.openxmlformats.org/drawingml/2006/table">
            <a:tbl>
              <a:tblPr firstRow="1" bandRow="1">
                <a:noFill/>
              </a:tblPr>
              <a:tblGrid>
                <a:gridCol w="1243533">
                  <a:extLst>
                    <a:ext uri="{9D8B030D-6E8A-4147-A177-3AD203B41FA5}">
                      <a16:colId xmlns:a16="http://schemas.microsoft.com/office/drawing/2014/main" val="20000"/>
                    </a:ext>
                  </a:extLst>
                </a:gridCol>
                <a:gridCol w="2321800">
                  <a:extLst>
                    <a:ext uri="{9D8B030D-6E8A-4147-A177-3AD203B41FA5}">
                      <a16:colId xmlns:a16="http://schemas.microsoft.com/office/drawing/2014/main" val="20001"/>
                    </a:ext>
                  </a:extLst>
                </a:gridCol>
                <a:gridCol w="2321800">
                  <a:extLst>
                    <a:ext uri="{9D8B030D-6E8A-4147-A177-3AD203B41FA5}">
                      <a16:colId xmlns:a16="http://schemas.microsoft.com/office/drawing/2014/main" val="20002"/>
                    </a:ext>
                  </a:extLst>
                </a:gridCol>
                <a:gridCol w="2321800">
                  <a:extLst>
                    <a:ext uri="{9D8B030D-6E8A-4147-A177-3AD203B41FA5}">
                      <a16:colId xmlns:a16="http://schemas.microsoft.com/office/drawing/2014/main" val="20003"/>
                    </a:ext>
                  </a:extLst>
                </a:gridCol>
              </a:tblGrid>
              <a:tr h="375947">
                <a:tc>
                  <a:txBody>
                    <a:bodyPr/>
                    <a:lstStyle/>
                    <a:p>
                      <a:pPr marL="0" marR="0" lvl="0" indent="0" algn="ctr" rtl="0">
                        <a:lnSpc>
                          <a:spcPct val="100000"/>
                        </a:lnSpc>
                        <a:spcBef>
                          <a:spcPts val="0"/>
                        </a:spcBef>
                        <a:spcAft>
                          <a:spcPts val="0"/>
                        </a:spcAft>
                        <a:buClr>
                          <a:srgbClr val="000000"/>
                        </a:buClr>
                        <a:buSzPct val="25000"/>
                        <a:buFont typeface="Arial"/>
                        <a:buNone/>
                      </a:pPr>
                      <a:r>
                        <a:rPr lang="en" sz="1900" u="none" strike="noStrike" cap="none"/>
                        <a:t>Subject</a:t>
                      </a:r>
                    </a:p>
                  </a:txBody>
                  <a:tcPr marL="91467" marR="91467" marT="45733" marB="45733"/>
                </a:tc>
                <a:tc>
                  <a:txBody>
                    <a:bodyPr/>
                    <a:lstStyle/>
                    <a:p>
                      <a:pPr marL="0" marR="0" lvl="0" indent="0" algn="ctr" rtl="0">
                        <a:lnSpc>
                          <a:spcPct val="100000"/>
                        </a:lnSpc>
                        <a:spcBef>
                          <a:spcPts val="0"/>
                        </a:spcBef>
                        <a:spcAft>
                          <a:spcPts val="0"/>
                        </a:spcAft>
                        <a:buClr>
                          <a:srgbClr val="000000"/>
                        </a:buClr>
                        <a:buSzPct val="25000"/>
                        <a:buFont typeface="Arial"/>
                        <a:buNone/>
                      </a:pPr>
                      <a:r>
                        <a:rPr lang="en" sz="1900" u="none" strike="noStrike" cap="none"/>
                        <a:t>1</a:t>
                      </a:r>
                    </a:p>
                  </a:txBody>
                  <a:tcPr marL="91467" marR="91467" marT="45733" marB="45733"/>
                </a:tc>
                <a:tc>
                  <a:txBody>
                    <a:bodyPr/>
                    <a:lstStyle/>
                    <a:p>
                      <a:pPr marL="0" marR="0" lvl="0" indent="0" algn="ctr" rtl="0">
                        <a:lnSpc>
                          <a:spcPct val="100000"/>
                        </a:lnSpc>
                        <a:spcBef>
                          <a:spcPts val="0"/>
                        </a:spcBef>
                        <a:spcAft>
                          <a:spcPts val="0"/>
                        </a:spcAft>
                        <a:buClr>
                          <a:srgbClr val="000000"/>
                        </a:buClr>
                        <a:buSzPct val="25000"/>
                        <a:buFont typeface="Arial"/>
                        <a:buNone/>
                      </a:pPr>
                      <a:r>
                        <a:rPr lang="en" sz="1900" u="none" strike="noStrike" cap="none"/>
                        <a:t>2</a:t>
                      </a:r>
                    </a:p>
                  </a:txBody>
                  <a:tcPr marL="91467" marR="91467" marT="45733" marB="45733"/>
                </a:tc>
                <a:tc>
                  <a:txBody>
                    <a:bodyPr/>
                    <a:lstStyle/>
                    <a:p>
                      <a:pPr marL="0" marR="0" lvl="0" indent="0" algn="ctr" rtl="0">
                        <a:lnSpc>
                          <a:spcPct val="100000"/>
                        </a:lnSpc>
                        <a:spcBef>
                          <a:spcPts val="0"/>
                        </a:spcBef>
                        <a:spcAft>
                          <a:spcPts val="0"/>
                        </a:spcAft>
                        <a:buClr>
                          <a:srgbClr val="000000"/>
                        </a:buClr>
                        <a:buSzPct val="25000"/>
                        <a:buFont typeface="Arial"/>
                        <a:buNone/>
                      </a:pPr>
                      <a:r>
                        <a:rPr lang="en" sz="1900" u="none" strike="noStrike" cap="none"/>
                        <a:t>3</a:t>
                      </a:r>
                    </a:p>
                  </a:txBody>
                  <a:tcPr marL="91467" marR="91467" marT="45733" marB="45733"/>
                </a:tc>
                <a:extLst>
                  <a:ext uri="{0D108BD9-81ED-4DB2-BD59-A6C34878D82A}">
                    <a16:rowId xmlns:a16="http://schemas.microsoft.com/office/drawing/2014/main" val="10000"/>
                  </a:ext>
                </a:extLst>
              </a:tr>
              <a:tr h="2664300">
                <a:tc>
                  <a:txBody>
                    <a:bodyPr/>
                    <a:lstStyle/>
                    <a:p>
                      <a:pPr marL="0" marR="0" lvl="0" indent="0" algn="ctr" rtl="0">
                        <a:lnSpc>
                          <a:spcPct val="100000"/>
                        </a:lnSpc>
                        <a:spcBef>
                          <a:spcPts val="0"/>
                        </a:spcBef>
                        <a:spcAft>
                          <a:spcPts val="0"/>
                        </a:spcAft>
                        <a:buClr>
                          <a:srgbClr val="000000"/>
                        </a:buClr>
                        <a:buSzPct val="25000"/>
                        <a:buFont typeface="Arial"/>
                        <a:buNone/>
                      </a:pPr>
                      <a:endParaRPr sz="1900" u="none" strike="noStrike" cap="none" dirty="0">
                        <a:solidFill>
                          <a:srgbClr val="A5D5F3"/>
                        </a:solidFill>
                      </a:endParaRPr>
                    </a:p>
                  </a:txBody>
                  <a:tcPr marL="91467" marR="91467" marT="45733" marB="45733" anchor="ctr">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extLst>
                  <a:ext uri="{0D108BD9-81ED-4DB2-BD59-A6C34878D82A}">
                    <a16:rowId xmlns:a16="http://schemas.microsoft.com/office/drawing/2014/main" val="10001"/>
                  </a:ext>
                </a:extLst>
              </a:tr>
              <a:tr h="1074400">
                <a:tc>
                  <a:txBody>
                    <a:bodyPr/>
                    <a:lstStyle/>
                    <a:p>
                      <a:pPr marL="0" marR="0" lvl="0" indent="0" algn="ctr"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dirty="0"/>
                    </a:p>
                  </a:txBody>
                  <a:tcPr marL="91467" marR="91467" marT="45733" marB="45733">
                    <a:solidFill>
                      <a:srgbClr val="C5DCF1"/>
                    </a:solidFill>
                  </a:tcPr>
                </a:tc>
                <a:extLst>
                  <a:ext uri="{0D108BD9-81ED-4DB2-BD59-A6C34878D82A}">
                    <a16:rowId xmlns:a16="http://schemas.microsoft.com/office/drawing/2014/main" val="10002"/>
                  </a:ext>
                </a:extLst>
              </a:tr>
            </a:tbl>
          </a:graphicData>
        </a:graphic>
      </p:graphicFrame>
      <p:sp>
        <p:nvSpPr>
          <p:cNvPr id="2468" name="Shape 2468"/>
          <p:cNvSpPr txBox="1"/>
          <p:nvPr/>
        </p:nvSpPr>
        <p:spPr>
          <a:xfrm>
            <a:off x="3746999" y="5148267"/>
            <a:ext cx="1307700" cy="646200"/>
          </a:xfrm>
          <a:prstGeom prst="rect">
            <a:avLst/>
          </a:prstGeom>
          <a:no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a:solidFill>
                  <a:srgbClr val="00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a:solidFill>
                  <a:srgbClr val="000000"/>
                </a:solidFill>
                <a:latin typeface="Times New Roman"/>
                <a:ea typeface="Times New Roman"/>
                <a:cs typeface="Times New Roman"/>
                <a:sym typeface="Times New Roman"/>
              </a:rPr>
              <a:t>Female</a:t>
            </a:r>
          </a:p>
        </p:txBody>
      </p:sp>
      <p:sp>
        <p:nvSpPr>
          <p:cNvPr id="2471" name="Shape 2471"/>
          <p:cNvSpPr txBox="1"/>
          <p:nvPr/>
        </p:nvSpPr>
        <p:spPr>
          <a:xfrm>
            <a:off x="2021039" y="5279922"/>
            <a:ext cx="1245200" cy="646397"/>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25000"/>
            </a:pPr>
            <a:r>
              <a:rPr kumimoji="0" lang="en" sz="1867" kern="0" dirty="0">
                <a:solidFill>
                  <a:srgbClr val="000000"/>
                </a:solidFill>
                <a:latin typeface="Calibri"/>
                <a:ea typeface="Calibri"/>
                <a:cs typeface="Calibri"/>
                <a:sym typeface="Calibri"/>
              </a:rPr>
              <a:t>Gender</a:t>
            </a:r>
          </a:p>
          <a:p>
            <a:pPr algn="l" defTabSz="1219170" eaLnBrk="1" fontAlgn="auto" hangingPunct="1">
              <a:spcBef>
                <a:spcPts val="0"/>
              </a:spcBef>
              <a:spcAft>
                <a:spcPts val="0"/>
              </a:spcAft>
              <a:buClr>
                <a:srgbClr val="000000"/>
              </a:buClr>
            </a:pPr>
            <a:endParaRPr kumimoji="0" sz="1867" kern="0" dirty="0">
              <a:solidFill>
                <a:srgbClr val="000000"/>
              </a:solidFill>
              <a:latin typeface="Calibri"/>
              <a:ea typeface="Calibri"/>
              <a:cs typeface="Calibri"/>
              <a:sym typeface="Calibri"/>
            </a:endParaRPr>
          </a:p>
        </p:txBody>
      </p:sp>
      <p:pic>
        <p:nvPicPr>
          <p:cNvPr id="2472" name="Shape 2472"/>
          <p:cNvPicPr preferRelativeResize="0"/>
          <p:nvPr/>
        </p:nvPicPr>
        <p:blipFill rotWithShape="1">
          <a:blip r:embed="rId3">
            <a:alphaModFix/>
          </a:blip>
          <a:srcRect/>
          <a:stretch/>
        </p:blipFill>
        <p:spPr>
          <a:xfrm>
            <a:off x="3495634" y="2362400"/>
            <a:ext cx="1849164" cy="2477763"/>
          </a:xfrm>
          <a:prstGeom prst="rect">
            <a:avLst/>
          </a:prstGeom>
          <a:noFill/>
          <a:ln>
            <a:noFill/>
          </a:ln>
        </p:spPr>
      </p:pic>
      <p:grpSp>
        <p:nvGrpSpPr>
          <p:cNvPr id="5" name="Group 4"/>
          <p:cNvGrpSpPr/>
          <p:nvPr/>
        </p:nvGrpSpPr>
        <p:grpSpPr>
          <a:xfrm>
            <a:off x="8228084" y="2378565"/>
            <a:ext cx="1653921" cy="3415883"/>
            <a:chOff x="6171062" y="1783924"/>
            <a:chExt cx="1240441" cy="2561912"/>
          </a:xfrm>
        </p:grpSpPr>
        <p:sp>
          <p:nvSpPr>
            <p:cNvPr id="2467" name="Shape 2467"/>
            <p:cNvSpPr txBox="1"/>
            <p:nvPr/>
          </p:nvSpPr>
          <p:spPr>
            <a:xfrm>
              <a:off x="6293641" y="3861186"/>
              <a:ext cx="980772" cy="484650"/>
            </a:xfrm>
            <a:prstGeom prst="rect">
              <a:avLst/>
            </a:prstGeom>
            <a:noFill/>
            <a:ln>
              <a:noFill/>
            </a:ln>
          </p:spPr>
          <p:txBody>
            <a:bodyPr lIns="91433" tIns="45700" rIns="91433" bIns="45700" anchor="t" anchorCtr="0">
              <a:noAutofit/>
            </a:bodyPr>
            <a:lstStyle/>
            <a:p>
              <a:pPr defTabSz="1219170" eaLnBrk="1" fontAlgn="auto" hangingPunct="1">
                <a:spcBef>
                  <a:spcPts val="0"/>
                </a:spcBef>
                <a:spcAft>
                  <a:spcPts val="0"/>
                </a:spcAft>
                <a:buClr>
                  <a:srgbClr val="000000"/>
                </a:buClr>
                <a:buSzPct val="100000"/>
              </a:pPr>
              <a:r>
                <a:rPr kumimoji="0" lang="en" sz="1867" kern="0" dirty="0">
                  <a:solidFill>
                    <a:srgbClr val="000000"/>
                  </a:solidFill>
                  <a:latin typeface="Times New Roman"/>
                  <a:ea typeface="Times New Roman"/>
                  <a:cs typeface="Times New Roman"/>
                  <a:sym typeface="Times New Roman"/>
                </a:rPr>
                <a:t>A. Male</a:t>
              </a:r>
            </a:p>
            <a:p>
              <a:pPr defTabSz="1219170" eaLnBrk="1" fontAlgn="auto" hangingPunct="1">
                <a:spcBef>
                  <a:spcPts val="0"/>
                </a:spcBef>
                <a:spcAft>
                  <a:spcPts val="0"/>
                </a:spcAft>
                <a:buClr>
                  <a:srgbClr val="000000"/>
                </a:buClr>
                <a:buSzPct val="100000"/>
              </a:pPr>
              <a:r>
                <a:rPr kumimoji="0" lang="en" sz="1867" kern="0" dirty="0">
                  <a:solidFill>
                    <a:srgbClr val="000000"/>
                  </a:solidFill>
                  <a:latin typeface="Times New Roman"/>
                  <a:ea typeface="Times New Roman"/>
                  <a:cs typeface="Times New Roman"/>
                  <a:sym typeface="Times New Roman"/>
                </a:rPr>
                <a:t>B. Female</a:t>
              </a:r>
            </a:p>
          </p:txBody>
        </p:sp>
        <p:pic>
          <p:nvPicPr>
            <p:cNvPr id="2475" name="Shape 2475"/>
            <p:cNvPicPr preferRelativeResize="0"/>
            <p:nvPr/>
          </p:nvPicPr>
          <p:blipFill rotWithShape="1">
            <a:blip r:embed="rId4">
              <a:alphaModFix/>
            </a:blip>
            <a:srcRect/>
            <a:stretch/>
          </p:blipFill>
          <p:spPr>
            <a:xfrm>
              <a:off x="6171062" y="1783924"/>
              <a:ext cx="1240441" cy="1858325"/>
            </a:xfrm>
            <a:prstGeom prst="rect">
              <a:avLst/>
            </a:prstGeom>
            <a:noFill/>
            <a:ln>
              <a:noFill/>
            </a:ln>
          </p:spPr>
        </p:pic>
      </p:grpSp>
      <p:sp>
        <p:nvSpPr>
          <p:cNvPr id="2477" name="Shape 2477"/>
          <p:cNvSpPr txBox="1"/>
          <p:nvPr/>
        </p:nvSpPr>
        <p:spPr>
          <a:xfrm>
            <a:off x="3543999" y="5107876"/>
            <a:ext cx="1800797" cy="646397"/>
          </a:xfrm>
          <a:prstGeom prst="rect">
            <a:avLst/>
          </a:prstGeom>
          <a:solidFill>
            <a:schemeClr val="lt1"/>
          </a:solid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FF0000"/>
              </a:buClr>
              <a:buSzPct val="100000"/>
              <a:buFont typeface="Times New Roman"/>
              <a:buAutoNum type="alphaUcPeriod"/>
            </a:pPr>
            <a:r>
              <a:rPr kumimoji="0" lang="en" sz="1867" kern="0" dirty="0">
                <a:solidFill>
                  <a:srgbClr val="FF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888888"/>
              </a:buClr>
              <a:buSzPct val="100000"/>
              <a:buFont typeface="Times New Roman"/>
              <a:buAutoNum type="alphaUcPeriod"/>
            </a:pPr>
            <a:r>
              <a:rPr kumimoji="0" lang="en" sz="1867" kern="0" dirty="0">
                <a:solidFill>
                  <a:srgbClr val="888888"/>
                </a:solidFill>
                <a:latin typeface="Times New Roman"/>
                <a:ea typeface="Times New Roman"/>
                <a:cs typeface="Times New Roman"/>
                <a:sym typeface="Times New Roman"/>
              </a:rPr>
              <a:t>Female</a:t>
            </a:r>
          </a:p>
        </p:txBody>
      </p:sp>
      <p:grpSp>
        <p:nvGrpSpPr>
          <p:cNvPr id="3" name="Group 2"/>
          <p:cNvGrpSpPr/>
          <p:nvPr/>
        </p:nvGrpSpPr>
        <p:grpSpPr>
          <a:xfrm>
            <a:off x="5822201" y="2362400"/>
            <a:ext cx="1688148" cy="3447051"/>
            <a:chOff x="4366650" y="1771800"/>
            <a:chExt cx="1266111" cy="2585288"/>
          </a:xfrm>
        </p:grpSpPr>
        <p:sp>
          <p:nvSpPr>
            <p:cNvPr id="2469" name="Shape 2469"/>
            <p:cNvSpPr txBox="1"/>
            <p:nvPr/>
          </p:nvSpPr>
          <p:spPr>
            <a:xfrm>
              <a:off x="4545479" y="3872438"/>
              <a:ext cx="980775" cy="484650"/>
            </a:xfrm>
            <a:prstGeom prst="rect">
              <a:avLst/>
            </a:prstGeom>
            <a:no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000000"/>
                </a:buClr>
                <a:buSzPct val="100000"/>
                <a:buFont typeface="Times New Roman"/>
                <a:buAutoNum type="alphaUcPeriod"/>
              </a:pPr>
              <a:r>
                <a:rPr kumimoji="0" lang="en" sz="1867" kern="0" dirty="0">
                  <a:solidFill>
                    <a:srgbClr val="000000"/>
                  </a:solidFill>
                  <a:latin typeface="Times New Roman"/>
                  <a:ea typeface="Times New Roman"/>
                  <a:cs typeface="Times New Roman"/>
                  <a:sym typeface="Times New Roman"/>
                </a:rPr>
                <a:t>Female</a:t>
              </a:r>
            </a:p>
          </p:txBody>
        </p:sp>
        <p:pic>
          <p:nvPicPr>
            <p:cNvPr id="2478" name="Shape 2478" descr="Image result for thai female"/>
            <p:cNvPicPr preferRelativeResize="0"/>
            <p:nvPr/>
          </p:nvPicPr>
          <p:blipFill rotWithShape="1">
            <a:blip r:embed="rId5">
              <a:alphaModFix/>
            </a:blip>
            <a:srcRect/>
            <a:stretch/>
          </p:blipFill>
          <p:spPr>
            <a:xfrm>
              <a:off x="4366650" y="1771800"/>
              <a:ext cx="1266111" cy="1858325"/>
            </a:xfrm>
            <a:prstGeom prst="rect">
              <a:avLst/>
            </a:prstGeom>
            <a:noFill/>
            <a:ln>
              <a:noFill/>
            </a:ln>
          </p:spPr>
        </p:pic>
      </p:grpSp>
      <p:sp>
        <p:nvSpPr>
          <p:cNvPr id="2479" name="Shape 2479"/>
          <p:cNvSpPr txBox="1"/>
          <p:nvPr/>
        </p:nvSpPr>
        <p:spPr>
          <a:xfrm>
            <a:off x="1075167" y="185667"/>
            <a:ext cx="9592800"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a:solidFill>
                  <a:srgbClr val="000000"/>
                </a:solidFill>
                <a:latin typeface="Calibri"/>
                <a:ea typeface="Calibri"/>
                <a:cs typeface="Calibri"/>
                <a:sym typeface="Calibri"/>
              </a:rPr>
              <a:t>Analysing gender (??!!)</a:t>
            </a:r>
          </a:p>
        </p:txBody>
      </p:sp>
      <p:cxnSp>
        <p:nvCxnSpPr>
          <p:cNvPr id="2480" name="Shape 2480"/>
          <p:cNvCxnSpPr/>
          <p:nvPr/>
        </p:nvCxnSpPr>
        <p:spPr>
          <a:xfrm>
            <a:off x="390522" y="1040308"/>
            <a:ext cx="11410799" cy="0"/>
          </a:xfrm>
          <a:prstGeom prst="straightConnector1">
            <a:avLst/>
          </a:prstGeom>
          <a:noFill/>
          <a:ln w="9525" cap="flat" cmpd="sng">
            <a:solidFill>
              <a:schemeClr val="dk1"/>
            </a:solidFill>
            <a:prstDash val="solid"/>
            <a:miter/>
            <a:headEnd type="none" w="med" len="med"/>
            <a:tailEnd type="none" w="med" len="med"/>
          </a:ln>
        </p:spPr>
      </p:cxnSp>
      <p:grpSp>
        <p:nvGrpSpPr>
          <p:cNvPr id="2" name="Group 1"/>
          <p:cNvGrpSpPr/>
          <p:nvPr/>
        </p:nvGrpSpPr>
        <p:grpSpPr>
          <a:xfrm>
            <a:off x="3351776" y="2341068"/>
            <a:ext cx="2119681" cy="3611816"/>
            <a:chOff x="2513831" y="1755801"/>
            <a:chExt cx="1589761" cy="2708862"/>
          </a:xfrm>
        </p:grpSpPr>
        <p:sp>
          <p:nvSpPr>
            <p:cNvPr id="18" name="Rectangle 17"/>
            <p:cNvSpPr/>
            <p:nvPr/>
          </p:nvSpPr>
          <p:spPr>
            <a:xfrm>
              <a:off x="2513831" y="1755801"/>
              <a:ext cx="1589761" cy="1886448"/>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19" name="Rectangle 18"/>
            <p:cNvSpPr/>
            <p:nvPr/>
          </p:nvSpPr>
          <p:spPr>
            <a:xfrm>
              <a:off x="2542591" y="3793891"/>
              <a:ext cx="1545139" cy="670772"/>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grpSp>
      <p:sp>
        <p:nvSpPr>
          <p:cNvPr id="2474" name="Shape 2474"/>
          <p:cNvSpPr txBox="1"/>
          <p:nvPr/>
        </p:nvSpPr>
        <p:spPr>
          <a:xfrm>
            <a:off x="5807184" y="5167372"/>
            <a:ext cx="1800797" cy="646397"/>
          </a:xfrm>
          <a:prstGeom prst="rect">
            <a:avLst/>
          </a:prstGeom>
          <a:solidFill>
            <a:schemeClr val="lt1"/>
          </a:solidFill>
          <a:ln>
            <a:noFill/>
          </a:ln>
        </p:spPr>
        <p:txBody>
          <a:bodyPr lIns="91433" tIns="45700" rIns="91433" bIns="45700" anchor="t" anchorCtr="0">
            <a:noAutofit/>
          </a:bodyPr>
          <a:lstStyle/>
          <a:p>
            <a:pPr marL="338658" indent="-338658" defTabSz="1219170" eaLnBrk="1" fontAlgn="auto" hangingPunct="1">
              <a:spcBef>
                <a:spcPts val="0"/>
              </a:spcBef>
              <a:spcAft>
                <a:spcPts val="0"/>
              </a:spcAft>
              <a:buClr>
                <a:srgbClr val="888888"/>
              </a:buClr>
              <a:buSzPct val="100000"/>
              <a:buFont typeface="Times New Roman"/>
              <a:buAutoNum type="alphaUcPeriod"/>
            </a:pPr>
            <a:r>
              <a:rPr kumimoji="0" lang="en" sz="1867" kern="0" dirty="0">
                <a:solidFill>
                  <a:srgbClr val="888888"/>
                </a:solidFill>
                <a:latin typeface="Times New Roman"/>
                <a:ea typeface="Times New Roman"/>
                <a:cs typeface="Times New Roman"/>
                <a:sym typeface="Times New Roman"/>
              </a:rPr>
              <a:t>Male</a:t>
            </a:r>
          </a:p>
          <a:p>
            <a:pPr marL="338658" indent="-338658" defTabSz="1219170" eaLnBrk="1" fontAlgn="auto" hangingPunct="1">
              <a:spcBef>
                <a:spcPts val="0"/>
              </a:spcBef>
              <a:spcAft>
                <a:spcPts val="0"/>
              </a:spcAft>
              <a:buClr>
                <a:srgbClr val="FF0000"/>
              </a:buClr>
              <a:buSzPct val="100000"/>
              <a:buFont typeface="Times New Roman"/>
              <a:buAutoNum type="alphaUcPeriod"/>
            </a:pPr>
            <a:r>
              <a:rPr kumimoji="0" lang="en" sz="1867" kern="0" dirty="0">
                <a:solidFill>
                  <a:srgbClr val="FF0000"/>
                </a:solidFill>
                <a:latin typeface="Times New Roman"/>
                <a:ea typeface="Times New Roman"/>
                <a:cs typeface="Times New Roman"/>
                <a:sym typeface="Times New Roman"/>
              </a:rPr>
              <a:t>Female</a:t>
            </a:r>
          </a:p>
        </p:txBody>
      </p:sp>
      <p:grpSp>
        <p:nvGrpSpPr>
          <p:cNvPr id="4" name="Group 3"/>
          <p:cNvGrpSpPr/>
          <p:nvPr/>
        </p:nvGrpSpPr>
        <p:grpSpPr>
          <a:xfrm>
            <a:off x="5735473" y="2359817"/>
            <a:ext cx="2060185" cy="3610180"/>
            <a:chOff x="4246331" y="2520268"/>
            <a:chExt cx="1545139" cy="2707635"/>
          </a:xfrm>
        </p:grpSpPr>
        <p:sp>
          <p:nvSpPr>
            <p:cNvPr id="23" name="Rectangle 22"/>
            <p:cNvSpPr/>
            <p:nvPr/>
          </p:nvSpPr>
          <p:spPr>
            <a:xfrm>
              <a:off x="4257026" y="2520268"/>
              <a:ext cx="1374811" cy="1886448"/>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sp>
          <p:nvSpPr>
            <p:cNvPr id="22" name="Rectangle 21"/>
            <p:cNvSpPr/>
            <p:nvPr/>
          </p:nvSpPr>
          <p:spPr>
            <a:xfrm>
              <a:off x="4246331" y="4557131"/>
              <a:ext cx="1545139" cy="670772"/>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eaLnBrk="1" fontAlgn="auto" hangingPunct="1">
                <a:spcBef>
                  <a:spcPts val="0"/>
                </a:spcBef>
                <a:spcAft>
                  <a:spcPts val="0"/>
                </a:spcAft>
              </a:pPr>
              <a:endParaRPr kumimoji="0" lang="en-GB" sz="1867" kern="0">
                <a:solidFill>
                  <a:srgbClr val="FFFFFF"/>
                </a:solidFill>
                <a:latin typeface="Arial"/>
                <a:sym typeface="Arial"/>
              </a:endParaRPr>
            </a:p>
          </p:txBody>
        </p:sp>
      </p:grpSp>
      <p:sp>
        <p:nvSpPr>
          <p:cNvPr id="2470" name="Shape 2470"/>
          <p:cNvSpPr txBox="1"/>
          <p:nvPr/>
        </p:nvSpPr>
        <p:spPr>
          <a:xfrm>
            <a:off x="8140702" y="5150390"/>
            <a:ext cx="1800797" cy="646397"/>
          </a:xfrm>
          <a:prstGeom prst="rect">
            <a:avLst/>
          </a:prstGeom>
          <a:solidFill>
            <a:schemeClr val="lt1"/>
          </a:solidFill>
          <a:ln>
            <a:noFill/>
          </a:ln>
        </p:spPr>
        <p:txBody>
          <a:bodyPr lIns="91433" tIns="45700" rIns="91433" bIns="45700" anchor="t" anchorCtr="0">
            <a:noAutofit/>
          </a:bodyPr>
          <a:lstStyle/>
          <a:p>
            <a:pPr defTabSz="1219170" eaLnBrk="1" fontAlgn="auto" hangingPunct="1">
              <a:spcBef>
                <a:spcPts val="0"/>
              </a:spcBef>
              <a:spcAft>
                <a:spcPts val="0"/>
              </a:spcAft>
              <a:buClr>
                <a:srgbClr val="FF0000"/>
              </a:buClr>
              <a:buSzPct val="100000"/>
            </a:pPr>
            <a:r>
              <a:rPr kumimoji="0" lang="en" sz="1867" kern="0" dirty="0">
                <a:solidFill>
                  <a:srgbClr val="FF0000"/>
                </a:solidFill>
                <a:latin typeface="Times New Roman"/>
                <a:ea typeface="Times New Roman"/>
                <a:cs typeface="Times New Roman"/>
                <a:sym typeface="Times New Roman"/>
              </a:rPr>
              <a:t>A. Male</a:t>
            </a:r>
          </a:p>
          <a:p>
            <a:pPr defTabSz="1219170" eaLnBrk="1" fontAlgn="auto" hangingPunct="1">
              <a:spcBef>
                <a:spcPts val="0"/>
              </a:spcBef>
              <a:spcAft>
                <a:spcPts val="0"/>
              </a:spcAft>
              <a:buClr>
                <a:srgbClr val="FF0000"/>
              </a:buClr>
              <a:buSzPct val="100000"/>
            </a:pPr>
            <a:r>
              <a:rPr kumimoji="0" lang="en" sz="1867" kern="0" dirty="0">
                <a:solidFill>
                  <a:srgbClr val="888888"/>
                </a:solidFill>
                <a:latin typeface="Times New Roman"/>
                <a:ea typeface="Times New Roman"/>
                <a:cs typeface="Times New Roman"/>
                <a:sym typeface="Times New Roman"/>
              </a:rPr>
              <a:t>B. Female</a:t>
            </a:r>
          </a:p>
        </p:txBody>
      </p:sp>
      <p:pic>
        <p:nvPicPr>
          <p:cNvPr id="24" name="Picture 23"/>
          <p:cNvPicPr>
            <a:picLocks noChangeAspect="1"/>
          </p:cNvPicPr>
          <p:nvPr/>
        </p:nvPicPr>
        <p:blipFill>
          <a:blip r:embed="rId6"/>
          <a:stretch>
            <a:fillRect/>
          </a:stretch>
        </p:blipFill>
        <p:spPr>
          <a:xfrm>
            <a:off x="126017" y="5816434"/>
            <a:ext cx="804605" cy="993566"/>
          </a:xfrm>
          <a:prstGeom prst="rect">
            <a:avLst/>
          </a:prstGeom>
        </p:spPr>
      </p:pic>
      <p:cxnSp>
        <p:nvCxnSpPr>
          <p:cNvPr id="7" name="Straight Connector 6"/>
          <p:cNvCxnSpPr/>
          <p:nvPr/>
        </p:nvCxnSpPr>
        <p:spPr>
          <a:xfrm>
            <a:off x="0" y="5442155"/>
            <a:ext cx="943897" cy="16960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0" y="5676900"/>
            <a:ext cx="1047750" cy="11811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7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7" grpId="0" animBg="1"/>
      <p:bldP spid="2474" grpId="0" animBg="1"/>
      <p:bldP spid="24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p:txBody>
          <a:bodyPr/>
          <a:lstStyle/>
          <a:p>
            <a:endParaRPr lang="en-GB"/>
          </a:p>
        </p:txBody>
      </p:sp>
      <p:pic>
        <p:nvPicPr>
          <p:cNvPr id="5" name="Picture 4"/>
          <p:cNvPicPr>
            <a:picLocks noChangeAspect="1"/>
          </p:cNvPicPr>
          <p:nvPr/>
        </p:nvPicPr>
        <p:blipFill>
          <a:blip r:embed="rId2"/>
          <a:stretch>
            <a:fillRect/>
          </a:stretch>
        </p:blipFill>
        <p:spPr>
          <a:xfrm>
            <a:off x="3975101" y="266700"/>
            <a:ext cx="8216900" cy="8001000"/>
          </a:xfrm>
          <a:prstGeom prst="rect">
            <a:avLst/>
          </a:prstGeom>
        </p:spPr>
      </p:pic>
      <p:sp>
        <p:nvSpPr>
          <p:cNvPr id="6" name="Shape 2458"/>
          <p:cNvSpPr txBox="1"/>
          <p:nvPr/>
        </p:nvSpPr>
        <p:spPr>
          <a:xfrm>
            <a:off x="0" y="107949"/>
            <a:ext cx="3076256" cy="1143200"/>
          </a:xfrm>
          <a:prstGeom prst="rect">
            <a:avLst/>
          </a:prstGeom>
          <a:noFill/>
          <a:ln>
            <a:noFill/>
          </a:ln>
        </p:spPr>
        <p:txBody>
          <a:bodyPr lIns="91433" tIns="45700" rIns="91433" bIns="45700" anchor="ctr" anchorCtr="0">
            <a:noAutofit/>
          </a:bodyPr>
          <a:lstStyle/>
          <a:p>
            <a:pPr defTabSz="1219170" eaLnBrk="1" fontAlgn="auto" hangingPunct="1">
              <a:lnSpc>
                <a:spcPct val="90000"/>
              </a:lnSpc>
              <a:spcBef>
                <a:spcPts val="0"/>
              </a:spcBef>
              <a:spcAft>
                <a:spcPts val="0"/>
              </a:spcAft>
              <a:buClr>
                <a:srgbClr val="000000"/>
              </a:buClr>
              <a:buSzPct val="25000"/>
            </a:pPr>
            <a:r>
              <a:rPr kumimoji="0" lang="en" sz="3600" kern="0" dirty="0">
                <a:solidFill>
                  <a:srgbClr val="000000"/>
                </a:solidFill>
                <a:latin typeface="Calibri"/>
                <a:ea typeface="Calibri"/>
                <a:cs typeface="Calibri"/>
                <a:sym typeface="Calibri"/>
              </a:rPr>
              <a:t>Ethnicity</a:t>
            </a:r>
          </a:p>
        </p:txBody>
      </p:sp>
      <p:sp>
        <p:nvSpPr>
          <p:cNvPr id="8" name="Shape 2449"/>
          <p:cNvSpPr txBox="1"/>
          <p:nvPr/>
        </p:nvSpPr>
        <p:spPr>
          <a:xfrm>
            <a:off x="124200" y="6278433"/>
            <a:ext cx="3027562" cy="480800"/>
          </a:xfrm>
          <a:prstGeom prst="rect">
            <a:avLst/>
          </a:prstGeom>
          <a:solidFill>
            <a:schemeClr val="accent1"/>
          </a:solidFill>
          <a:ln w="9525" cap="flat" cmpd="sng">
            <a:solidFill>
              <a:schemeClr val="dk1"/>
            </a:solidFill>
            <a:prstDash val="solid"/>
            <a:miter/>
            <a:headEnd type="none" w="med" len="med"/>
            <a:tailEnd type="none" w="med" len="med"/>
          </a:ln>
        </p:spPr>
        <p:txBody>
          <a:bodyPr lIns="91433" tIns="45700" rIns="91433" bIns="45700" anchor="t" anchorCtr="0">
            <a:noAutofit/>
          </a:bodyPr>
          <a:lstStyle/>
          <a:p>
            <a:pPr defTabSz="1219170" eaLnBrk="1" fontAlgn="auto" hangingPunct="1">
              <a:spcBef>
                <a:spcPts val="0"/>
              </a:spcBef>
              <a:spcAft>
                <a:spcPts val="0"/>
              </a:spcAft>
              <a:buClr>
                <a:srgbClr val="FFFFFF"/>
              </a:buClr>
              <a:buSzPct val="25000"/>
            </a:pPr>
            <a:r>
              <a:rPr kumimoji="0" lang="en" sz="1467" kern="0" dirty="0">
                <a:solidFill>
                  <a:srgbClr val="FFFFFF"/>
                </a:solidFill>
                <a:latin typeface="Arial"/>
                <a:ea typeface="Arial"/>
                <a:cs typeface="Arial"/>
                <a:sym typeface="Arial"/>
              </a:rPr>
              <a:t>Martinho-Corbishley, Nixon and Carter</a:t>
            </a:r>
            <a:r>
              <a:rPr kumimoji="0" lang="en" sz="1467" i="1" kern="0" dirty="0">
                <a:solidFill>
                  <a:srgbClr val="FFFFFF"/>
                </a:solidFill>
                <a:latin typeface="Arial"/>
                <a:ea typeface="Arial"/>
                <a:cs typeface="Arial"/>
                <a:sym typeface="Arial"/>
              </a:rPr>
              <a:t>, </a:t>
            </a:r>
            <a:r>
              <a:rPr kumimoji="0" lang="en" sz="1467" kern="0" dirty="0">
                <a:solidFill>
                  <a:srgbClr val="FFFFFF"/>
                </a:solidFill>
                <a:latin typeface="Arial"/>
                <a:ea typeface="Arial"/>
                <a:cs typeface="Arial"/>
                <a:sym typeface="Arial"/>
              </a:rPr>
              <a:t>IEEE TPAMI 2019</a:t>
            </a:r>
          </a:p>
        </p:txBody>
      </p:sp>
    </p:spTree>
    <p:extLst>
      <p:ext uri="{BB962C8B-B14F-4D97-AF65-F5344CB8AC3E}">
        <p14:creationId xmlns:p14="http://schemas.microsoft.com/office/powerpoint/2010/main" val="1878173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4016-E954-4464-BCDB-A5F04BEA7A29}"/>
              </a:ext>
            </a:extLst>
          </p:cNvPr>
          <p:cNvSpPr>
            <a:spLocks noGrp="1"/>
          </p:cNvSpPr>
          <p:nvPr>
            <p:ph type="title"/>
          </p:nvPr>
        </p:nvSpPr>
        <p:spPr/>
        <p:txBody>
          <a:bodyPr/>
          <a:lstStyle/>
          <a:p>
            <a:r>
              <a:rPr lang="en-GB" dirty="0"/>
              <a:t>Takeaway time</a:t>
            </a:r>
          </a:p>
        </p:txBody>
      </p:sp>
      <p:sp>
        <p:nvSpPr>
          <p:cNvPr id="3" name="Content Placeholder 2">
            <a:extLst>
              <a:ext uri="{FF2B5EF4-FFF2-40B4-BE49-F238E27FC236}">
                <a16:creationId xmlns:a16="http://schemas.microsoft.com/office/drawing/2014/main" id="{8DEC8B28-0663-46A4-8138-36FCB9DF6453}"/>
              </a:ext>
            </a:extLst>
          </p:cNvPr>
          <p:cNvSpPr>
            <a:spLocks noGrp="1"/>
          </p:cNvSpPr>
          <p:nvPr>
            <p:ph idx="1"/>
          </p:nvPr>
        </p:nvSpPr>
        <p:spPr>
          <a:xfrm>
            <a:off x="838200" y="1825625"/>
            <a:ext cx="6967887" cy="4351338"/>
          </a:xfrm>
        </p:spPr>
        <p:txBody>
          <a:bodyPr>
            <a:normAutofit/>
          </a:bodyPr>
          <a:lstStyle/>
          <a:p>
            <a:pPr marL="722313" indent="-722313">
              <a:buNone/>
            </a:pPr>
            <a:r>
              <a:rPr lang="en-GB" dirty="0"/>
              <a:t>1 – computer vision works and has a great future</a:t>
            </a:r>
          </a:p>
          <a:p>
            <a:pPr marL="722313" indent="-722313">
              <a:buNone/>
            </a:pPr>
            <a:r>
              <a:rPr lang="en-GB" dirty="0"/>
              <a:t>2 – big difference between hand crafted and deep learning</a:t>
            </a:r>
          </a:p>
          <a:p>
            <a:pPr marL="722313" indent="-722313">
              <a:buNone/>
            </a:pPr>
            <a:r>
              <a:rPr lang="en-GB" dirty="0"/>
              <a:t>3 – some parts are the same (group operators/ templates)</a:t>
            </a:r>
          </a:p>
          <a:p>
            <a:pPr marL="722313" indent="-722313">
              <a:buNone/>
            </a:pPr>
            <a:r>
              <a:rPr lang="en-GB" dirty="0"/>
              <a:t>4 – what will happen in the future?</a:t>
            </a:r>
          </a:p>
          <a:p>
            <a:pPr marL="722313" indent="-722313">
              <a:buNone/>
            </a:pPr>
            <a:r>
              <a:rPr lang="en-GB" dirty="0">
                <a:solidFill>
                  <a:srgbClr val="FF0000"/>
                </a:solidFill>
              </a:rPr>
              <a:t>Jon Hare </a:t>
            </a:r>
            <a:r>
              <a:rPr lang="en-GB" dirty="0"/>
              <a:t>will happen in the </a:t>
            </a:r>
            <a:r>
              <a:rPr lang="en-GB" dirty="0">
                <a:solidFill>
                  <a:srgbClr val="FF0000"/>
                </a:solidFill>
              </a:rPr>
              <a:t>future</a:t>
            </a:r>
            <a:r>
              <a:rPr lang="en-GB" dirty="0"/>
              <a:t>!</a:t>
            </a:r>
          </a:p>
          <a:p>
            <a:pPr marL="722313" indent="-722313">
              <a:buNone/>
            </a:pPr>
            <a:r>
              <a:rPr lang="en-GB" dirty="0"/>
              <a:t>		Beyond that, I can only speculate. Enjoy!  </a:t>
            </a:r>
          </a:p>
          <a:p>
            <a:pPr marL="722313" indent="-722313">
              <a:buNone/>
            </a:pPr>
            <a:endParaRPr lang="en-GB" dirty="0"/>
          </a:p>
        </p:txBody>
      </p:sp>
      <p:pic>
        <p:nvPicPr>
          <p:cNvPr id="5" name="Picture 4">
            <a:extLst>
              <a:ext uri="{FF2B5EF4-FFF2-40B4-BE49-F238E27FC236}">
                <a16:creationId xmlns:a16="http://schemas.microsoft.com/office/drawing/2014/main" id="{CCE81C23-B41D-494E-8F0B-A1E37BEC5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61976">
            <a:off x="8172450" y="1955066"/>
            <a:ext cx="2788523" cy="2947867"/>
          </a:xfrm>
          <a:prstGeom prst="rect">
            <a:avLst/>
          </a:prstGeom>
        </p:spPr>
      </p:pic>
      <p:pic>
        <p:nvPicPr>
          <p:cNvPr id="8" name="Content Placeholder 3">
            <a:extLst>
              <a:ext uri="{FF2B5EF4-FFF2-40B4-BE49-F238E27FC236}">
                <a16:creationId xmlns:a16="http://schemas.microsoft.com/office/drawing/2014/main" id="{FD48CDB2-95A0-406A-8F9C-49A046BBB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68" y="5854197"/>
            <a:ext cx="675030" cy="918041"/>
          </a:xfrm>
          <a:prstGeom prst="rect">
            <a:avLst/>
          </a:prstGeom>
        </p:spPr>
      </p:pic>
      <p:pic>
        <p:nvPicPr>
          <p:cNvPr id="9" name="Picture 8">
            <a:extLst>
              <a:ext uri="{FF2B5EF4-FFF2-40B4-BE49-F238E27FC236}">
                <a16:creationId xmlns:a16="http://schemas.microsoft.com/office/drawing/2014/main" id="{88B051C8-42CE-4966-881C-BE007A7E54D0}"/>
              </a:ext>
            </a:extLst>
          </p:cNvPr>
          <p:cNvPicPr>
            <a:picLocks noChangeAspect="1"/>
          </p:cNvPicPr>
          <p:nvPr/>
        </p:nvPicPr>
        <p:blipFill>
          <a:blip r:embed="rId5"/>
          <a:stretch>
            <a:fillRect/>
          </a:stretch>
        </p:blipFill>
        <p:spPr>
          <a:xfrm>
            <a:off x="126017" y="5816434"/>
            <a:ext cx="804605" cy="993566"/>
          </a:xfrm>
          <a:prstGeom prst="rect">
            <a:avLst/>
          </a:prstGeom>
        </p:spPr>
      </p:pic>
    </p:spTree>
    <p:extLst>
      <p:ext uri="{BB962C8B-B14F-4D97-AF65-F5344CB8AC3E}">
        <p14:creationId xmlns:p14="http://schemas.microsoft.com/office/powerpoint/2010/main" val="14076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ltLang="en-US" dirty="0"/>
              <a:t>Where is computer vision used?</a:t>
            </a:r>
          </a:p>
        </p:txBody>
      </p:sp>
      <p:sp>
        <p:nvSpPr>
          <p:cNvPr id="100355" name="Rectangle 3"/>
          <p:cNvSpPr>
            <a:spLocks noGrp="1" noChangeArrowheads="1"/>
          </p:cNvSpPr>
          <p:nvPr>
            <p:ph type="body" idx="1"/>
          </p:nvPr>
        </p:nvSpPr>
        <p:spPr/>
        <p:txBody>
          <a:bodyPr/>
          <a:lstStyle/>
          <a:p>
            <a:pPr>
              <a:buFontTx/>
              <a:buNone/>
            </a:pPr>
            <a:r>
              <a:rPr lang="en-GB" altLang="en-US" sz="2400" dirty="0"/>
              <a:t>What you see depends on the viewpoint you take</a:t>
            </a:r>
            <a:endParaRPr lang="en-US" altLang="en-US" sz="2400" dirty="0">
              <a:solidFill>
                <a:srgbClr val="0000CC"/>
              </a:solidFill>
            </a:endParaRPr>
          </a:p>
        </p:txBody>
      </p:sp>
      <p:pic>
        <p:nvPicPr>
          <p:cNvPr id="1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8" y="5854197"/>
            <a:ext cx="675030" cy="918041"/>
          </a:xfrm>
          <a:prstGeom prst="rect">
            <a:avLst/>
          </a:prstGeom>
        </p:spPr>
      </p:pic>
      <p:pic>
        <p:nvPicPr>
          <p:cNvPr id="5" name="Picture 4"/>
          <p:cNvPicPr>
            <a:picLocks noChangeAspect="1"/>
          </p:cNvPicPr>
          <p:nvPr/>
        </p:nvPicPr>
        <p:blipFill>
          <a:blip r:embed="rId3"/>
          <a:stretch>
            <a:fillRect/>
          </a:stretch>
        </p:blipFill>
        <p:spPr>
          <a:xfrm>
            <a:off x="6865518" y="4614422"/>
            <a:ext cx="5062322" cy="134442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96212">
            <a:off x="6106112" y="2906627"/>
            <a:ext cx="3061132" cy="1721887"/>
          </a:xfrm>
          <a:prstGeom prst="rect">
            <a:avLst/>
          </a:prstGeom>
        </p:spPr>
      </p:pic>
      <p:pic>
        <p:nvPicPr>
          <p:cNvPr id="9" name="Picture 8"/>
          <p:cNvPicPr>
            <a:picLocks noChangeAspect="1"/>
          </p:cNvPicPr>
          <p:nvPr/>
        </p:nvPicPr>
        <p:blipFill>
          <a:blip r:embed="rId5"/>
          <a:stretch>
            <a:fillRect/>
          </a:stretch>
        </p:blipFill>
        <p:spPr>
          <a:xfrm>
            <a:off x="1865312" y="4264104"/>
            <a:ext cx="2507170" cy="187795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64969">
            <a:off x="2842313" y="2730261"/>
            <a:ext cx="2099619" cy="1651479"/>
          </a:xfrm>
          <a:prstGeom prst="rect">
            <a:avLst/>
          </a:prstGeom>
        </p:spPr>
      </p:pic>
      <p:pic>
        <p:nvPicPr>
          <p:cNvPr id="7" name="Picture 6"/>
          <p:cNvPicPr>
            <a:picLocks noChangeAspect="1"/>
          </p:cNvPicPr>
          <p:nvPr/>
        </p:nvPicPr>
        <p:blipFill>
          <a:blip r:embed="rId7"/>
          <a:stretch>
            <a:fillRect/>
          </a:stretch>
        </p:blipFill>
        <p:spPr>
          <a:xfrm rot="20683752">
            <a:off x="719405" y="2658025"/>
            <a:ext cx="1900445" cy="2031414"/>
          </a:xfrm>
          <a:prstGeom prst="rect">
            <a:avLst/>
          </a:prstGeom>
        </p:spPr>
      </p:pic>
      <p:pic>
        <p:nvPicPr>
          <p:cNvPr id="5239" name="Picture 119" descr="Fig12-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04675">
            <a:off x="9344756" y="2554807"/>
            <a:ext cx="2492086" cy="201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2480132" y="6081066"/>
            <a:ext cx="1277529" cy="461665"/>
          </a:xfrm>
          <a:prstGeom prst="rect">
            <a:avLst/>
          </a:prstGeom>
          <a:noFill/>
        </p:spPr>
        <p:txBody>
          <a:bodyPr wrap="none" rtlCol="0">
            <a:spAutoFit/>
          </a:bodyPr>
          <a:lstStyle/>
          <a:p>
            <a:r>
              <a:rPr lang="en-GB" sz="2400" dirty="0"/>
              <a:t>Industry </a:t>
            </a:r>
          </a:p>
        </p:txBody>
      </p:sp>
      <p:sp>
        <p:nvSpPr>
          <p:cNvPr id="25" name="TextBox 24"/>
          <p:cNvSpPr txBox="1"/>
          <p:nvPr/>
        </p:nvSpPr>
        <p:spPr>
          <a:xfrm>
            <a:off x="6105454" y="5896401"/>
            <a:ext cx="6121235" cy="830997"/>
          </a:xfrm>
          <a:prstGeom prst="rect">
            <a:avLst/>
          </a:prstGeom>
          <a:noFill/>
        </p:spPr>
        <p:txBody>
          <a:bodyPr wrap="square" rtlCol="0">
            <a:spAutoFit/>
          </a:bodyPr>
          <a:lstStyle/>
          <a:p>
            <a:pPr algn="ctr"/>
            <a:r>
              <a:rPr lang="en-GB" sz="2400" dirty="0"/>
              <a:t>Academics, </a:t>
            </a:r>
          </a:p>
          <a:p>
            <a:pPr algn="ctr"/>
            <a:r>
              <a:rPr lang="en-GB" sz="2400" dirty="0"/>
              <a:t>but increasingly everyone</a:t>
            </a:r>
          </a:p>
        </p:txBody>
      </p:sp>
    </p:spTree>
    <p:extLst>
      <p:ext uri="{BB962C8B-B14F-4D97-AF65-F5344CB8AC3E}">
        <p14:creationId xmlns:p14="http://schemas.microsoft.com/office/powerpoint/2010/main" val="46275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917750" y="193049"/>
            <a:ext cx="7978417" cy="6664951"/>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32468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 learning</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604376" y="2150345"/>
            <a:ext cx="11060176" cy="4029229"/>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420729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80’s</a:t>
            </a:r>
          </a:p>
        </p:txBody>
      </p:sp>
      <p:sp>
        <p:nvSpPr>
          <p:cNvPr id="3" name="Content Placeholder 2"/>
          <p:cNvSpPr>
            <a:spLocks noGrp="1"/>
          </p:cNvSpPr>
          <p:nvPr>
            <p:ph idx="1"/>
          </p:nvPr>
        </p:nvSpPr>
        <p:spPr/>
        <p:txBody>
          <a:bodyPr/>
          <a:lstStyle/>
          <a:p>
            <a:endParaRPr lang="en-GB"/>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2858" y="1941214"/>
            <a:ext cx="7017335" cy="4607069"/>
          </a:xfrm>
          <a:prstGeom prst="rect">
            <a:avLst/>
          </a:prstGeom>
          <a:noFill/>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337973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Basis of a Deep Neural Network</a:t>
            </a:r>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898" y="1841018"/>
            <a:ext cx="7903702" cy="4286527"/>
          </a:xfrm>
          <a:prstGeom prst="rect">
            <a:avLst/>
          </a:prstGeom>
          <a:noFill/>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312872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Trained Example Neural Network</a:t>
            </a:r>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443" y="1922155"/>
            <a:ext cx="7841369" cy="3755974"/>
          </a:xfrm>
          <a:prstGeom prst="rect">
            <a:avLst/>
          </a:prstGeom>
          <a:noFill/>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949" y="5490753"/>
            <a:ext cx="5186516" cy="1146021"/>
          </a:xfrm>
          <a:prstGeom prst="rect">
            <a:avLst/>
          </a:prstGeom>
          <a:noFill/>
        </p:spPr>
      </p:pic>
      <p:pic>
        <p:nvPicPr>
          <p:cNvPr id="6" name="Picture 5"/>
          <p:cNvPicPr>
            <a:picLocks noChangeAspect="1"/>
          </p:cNvPicPr>
          <p:nvPr/>
        </p:nvPicPr>
        <p:blipFill>
          <a:blip r:embed="rId4"/>
          <a:stretch>
            <a:fillRect/>
          </a:stretch>
        </p:blipFill>
        <p:spPr>
          <a:xfrm>
            <a:off x="126017" y="5816434"/>
            <a:ext cx="804605" cy="993566"/>
          </a:xfrm>
          <a:prstGeom prst="rect">
            <a:avLst/>
          </a:prstGeom>
        </p:spPr>
      </p:pic>
    </p:spTree>
    <p:extLst>
      <p:ext uri="{BB962C8B-B14F-4D97-AF65-F5344CB8AC3E}">
        <p14:creationId xmlns:p14="http://schemas.microsoft.com/office/powerpoint/2010/main" val="83952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Alexnet</a:t>
            </a:r>
            <a:r>
              <a:rPr lang="en-GB" dirty="0"/>
              <a:t> architecture</a:t>
            </a:r>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a:stretch>
            <a:fillRect/>
          </a:stretch>
        </p:blipFill>
        <p:spPr>
          <a:xfrm>
            <a:off x="2117417" y="1871211"/>
            <a:ext cx="8029473" cy="3688931"/>
          </a:xfrm>
          <a:prstGeom prst="rect">
            <a:avLst/>
          </a:prstGeom>
        </p:spPr>
      </p:pic>
      <p:pic>
        <p:nvPicPr>
          <p:cNvPr id="5" name="Picture 4"/>
          <p:cNvPicPr>
            <a:picLocks noChangeAspect="1"/>
          </p:cNvPicPr>
          <p:nvPr/>
        </p:nvPicPr>
        <p:blipFill>
          <a:blip r:embed="rId3"/>
          <a:stretch>
            <a:fillRect/>
          </a:stretch>
        </p:blipFill>
        <p:spPr>
          <a:xfrm>
            <a:off x="126017" y="5816434"/>
            <a:ext cx="804605" cy="993566"/>
          </a:xfrm>
          <a:prstGeom prst="rect">
            <a:avLst/>
          </a:prstGeom>
        </p:spPr>
      </p:pic>
    </p:spTree>
    <p:extLst>
      <p:ext uri="{BB962C8B-B14F-4D97-AF65-F5344CB8AC3E}">
        <p14:creationId xmlns:p14="http://schemas.microsoft.com/office/powerpoint/2010/main" val="3636198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3|5|22.6|3.8|22|2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2286</TotalTime>
  <Words>1140</Words>
  <Application>Microsoft Office PowerPoint</Application>
  <PresentationFormat>Widescreen</PresentationFormat>
  <Paragraphs>238</Paragraphs>
  <Slides>29</Slides>
  <Notes>13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ＭＳ Ｐゴシック</vt:lpstr>
      <vt:lpstr>Arial</vt:lpstr>
      <vt:lpstr>Arial Narrow</vt:lpstr>
      <vt:lpstr>Calibri</vt:lpstr>
      <vt:lpstr>Calibri Light</vt:lpstr>
      <vt:lpstr>Georgia</vt:lpstr>
      <vt:lpstr>Times New Roman</vt:lpstr>
      <vt:lpstr>Office Theme</vt:lpstr>
      <vt:lpstr>Lecture 10 Applications/Deep Learning </vt:lpstr>
      <vt:lpstr>Content</vt:lpstr>
      <vt:lpstr>Where is computer vision used?</vt:lpstr>
      <vt:lpstr>PowerPoint Presentation</vt:lpstr>
      <vt:lpstr>On learning</vt:lpstr>
      <vt:lpstr>80’s</vt:lpstr>
      <vt:lpstr>Basis of a Deep Neural Network</vt:lpstr>
      <vt:lpstr>Trained Example Neural Network</vt:lpstr>
      <vt:lpstr>Alexnet architecture</vt:lpstr>
      <vt:lpstr>VGG architecture</vt:lpstr>
      <vt:lpstr>Resnet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Gait-based Age Estimation using a Whole-generation Gait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time</vt:lpstr>
    </vt:vector>
  </TitlesOfParts>
  <Company>SCCM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Mark S Nixon</dc:creator>
  <cp:lastModifiedBy>Mark Nixon</cp:lastModifiedBy>
  <cp:revision>72</cp:revision>
  <dcterms:created xsi:type="dcterms:W3CDTF">2015-09-30T14:03:40Z</dcterms:created>
  <dcterms:modified xsi:type="dcterms:W3CDTF">2020-11-28T10:06:34Z</dcterms:modified>
</cp:coreProperties>
</file>